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3" r:id="rId1"/>
  </p:sldMasterIdLst>
  <p:notesMasterIdLst>
    <p:notesMasterId r:id="rId33"/>
  </p:notes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2" r:id="rId18"/>
    <p:sldId id="271" r:id="rId19"/>
    <p:sldId id="274" r:id="rId20"/>
    <p:sldId id="275" r:id="rId21"/>
    <p:sldId id="279" r:id="rId22"/>
    <p:sldId id="276" r:id="rId23"/>
    <p:sldId id="277" r:id="rId24"/>
    <p:sldId id="278" r:id="rId25"/>
    <p:sldId id="301" r:id="rId26"/>
    <p:sldId id="302" r:id="rId27"/>
    <p:sldId id="280" r:id="rId28"/>
    <p:sldId id="283" r:id="rId29"/>
    <p:sldId id="303" r:id="rId30"/>
    <p:sldId id="281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0"/>
    <a:srgbClr val="FFFF80"/>
    <a:srgbClr val="808080"/>
    <a:srgbClr val="9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010B3-E518-414C-81B5-145A10A313A8}" type="datetimeFigureOut">
              <a:rPr lang="en-US" smtClean="0"/>
              <a:t>1/8/14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D3C7D-2611-6D44-9F95-80AB83D56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9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D3C7D-2611-6D44-9F95-80AB83D5696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4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D3C7D-2611-6D44-9F95-80AB83D5696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41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D3C7D-2611-6D44-9F95-80AB83D5696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41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D3C7D-2611-6D44-9F95-80AB83D5696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41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D3C7D-2611-6D44-9F95-80AB83D5696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41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D3C7D-2611-6D44-9F95-80AB83D5696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41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D3C7D-2611-6D44-9F95-80AB83D5696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41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D3C7D-2611-6D44-9F95-80AB83D5696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4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61A-C0B8-2A44-AABF-15F99DE55DA4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2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61A-C0B8-2A44-AABF-15F99DE55DA4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5D-DA1F-BB4F-896F-28A95A9E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8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61A-C0B8-2A44-AABF-15F99DE55DA4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5D-DA1F-BB4F-896F-28A95A9E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7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61A-C0B8-2A44-AABF-15F99DE55DA4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5D-DA1F-BB4F-896F-28A95A9E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8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61A-C0B8-2A44-AABF-15F99DE55DA4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5D-DA1F-BB4F-896F-28A95A9E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2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61A-C0B8-2A44-AABF-15F99DE55DA4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5D-DA1F-BB4F-896F-28A95A9E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61A-C0B8-2A44-AABF-15F99DE55DA4}" type="datetimeFigureOut">
              <a:rPr lang="en-US" smtClean="0"/>
              <a:t>1/8/14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5D-DA1F-BB4F-896F-28A95A9E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3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61A-C0B8-2A44-AABF-15F99DE55DA4}" type="datetimeFigureOut">
              <a:rPr lang="en-US" smtClean="0"/>
              <a:t>1/8/14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5D-DA1F-BB4F-896F-28A95A9E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61A-C0B8-2A44-AABF-15F99DE55DA4}" type="datetimeFigureOut">
              <a:rPr lang="en-US" smtClean="0"/>
              <a:t>1/8/14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5D-DA1F-BB4F-896F-28A95A9E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61A-C0B8-2A44-AABF-15F99DE55DA4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4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461A-C0B8-2A44-AABF-15F99DE55DA4}" type="datetimeFigureOut">
              <a:rPr lang="en-US" smtClean="0"/>
              <a:t>1/8/14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C2C5D-DA1F-BB4F-896F-28A95A9E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7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E461A-C0B8-2A44-AABF-15F99DE55DA4}" type="datetimeFigureOut">
              <a:rPr lang="en-US" smtClean="0"/>
              <a:t>1/8/14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C2C5D-DA1F-BB4F-896F-28A95A9E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8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ongnu.org/avr-libc/user-manual/group__avr__stdio.html%23gaa3b98c0d17b35642c0f3e4649092b9f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nongnu.org/avr-libc/user-manual/modules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An Introduction to C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Adam Gleitman</a:t>
            </a:r>
          </a:p>
          <a:p>
            <a:r>
              <a:rPr lang="en-US" b="1" dirty="0" smtClean="0">
                <a:latin typeface="Calibri"/>
                <a:cs typeface="Calibri"/>
              </a:rPr>
              <a:t>6.270 – IAP 2014</a:t>
            </a:r>
            <a:endParaRPr lang="en-US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3693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Other </a:t>
            </a:r>
            <a:r>
              <a:rPr lang="en-US" b="1" dirty="0" err="1" smtClean="0">
                <a:latin typeface="Consolas"/>
                <a:cs typeface="Consolas"/>
              </a:rPr>
              <a:t>printf</a:t>
            </a:r>
            <a:r>
              <a:rPr lang="en-US" b="1" dirty="0" smtClean="0">
                <a:latin typeface="Calibri"/>
                <a:cs typeface="Calibri"/>
              </a:rPr>
              <a:t> Formatters</a:t>
            </a:r>
            <a:endParaRPr lang="en-US" b="1" dirty="0">
              <a:latin typeface="Calibri"/>
              <a:cs typeface="Calibri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000541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75"/>
                <a:gridCol w="68973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Formatter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Description of what will be printed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%d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 16-bit 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integer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%03d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 16-bit integer,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padded with zeros to occupy 3 digits (e.g., 017)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%4d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 16-bit integer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, padded with spaces to occupy 4 characters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%u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 16-bit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unsigned integer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%f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 floating-point number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with six digits of precision (the default)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%.3f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 floating-point number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with three digits of precision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%x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 hexadecimal number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%</a:t>
                      </a:r>
                      <a:r>
                        <a:rPr lang="en-US" dirty="0" err="1" smtClean="0">
                          <a:latin typeface="Consolas"/>
                          <a:cs typeface="Consolas"/>
                        </a:rPr>
                        <a:t>ld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 32-bit (signed) integer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/>
                          <a:cs typeface="Consolas"/>
                        </a:rPr>
                        <a:t>%%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 percent sign (%) – this does not require an additional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argument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57200" y="5584527"/>
            <a:ext cx="8229600" cy="96683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 more detailed list of formatters can be found here: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hlinkClick r:id="rId2"/>
              </a:rPr>
              <a:t>http://www.nongnu.org/avr-libc/user-manual/group__avr__stdio.html#gaa3b98c0d17b35642c0f3e4649092b9f1</a:t>
            </a:r>
            <a:endParaRPr lang="en-US" dirty="0" smtClean="0">
              <a:solidFill>
                <a:schemeClr val="tx1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37585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Conditionals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6" name="Decision 5"/>
          <p:cNvSpPr/>
          <p:nvPr/>
        </p:nvSpPr>
        <p:spPr>
          <a:xfrm>
            <a:off x="2057400" y="1981200"/>
            <a:ext cx="2743200" cy="1828800"/>
          </a:xfrm>
          <a:prstGeom prst="flowChartDecision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Heading &gt; 90°?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" name="Process 6"/>
          <p:cNvSpPr/>
          <p:nvPr/>
        </p:nvSpPr>
        <p:spPr>
          <a:xfrm>
            <a:off x="5867400" y="2286000"/>
            <a:ext cx="2590800" cy="1219200"/>
          </a:xfrm>
          <a:prstGeom prst="flowChartProcess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Left wheel forwards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Right wheel backwards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2" name="Process 11"/>
          <p:cNvSpPr/>
          <p:nvPr/>
        </p:nvSpPr>
        <p:spPr>
          <a:xfrm>
            <a:off x="2133600" y="4651607"/>
            <a:ext cx="2590800" cy="1219200"/>
          </a:xfrm>
          <a:prstGeom prst="flowChartProcess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Left wheel backwards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Right wheel forwards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4800600" y="2895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12" idx="0"/>
          </p:cNvCxnSpPr>
          <p:nvPr/>
        </p:nvCxnSpPr>
        <p:spPr>
          <a:xfrm>
            <a:off x="3429000" y="3810000"/>
            <a:ext cx="0" cy="8416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62000" y="28956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rocess 20"/>
          <p:cNvSpPr/>
          <p:nvPr/>
        </p:nvSpPr>
        <p:spPr>
          <a:xfrm>
            <a:off x="4800600" y="2438400"/>
            <a:ext cx="990600" cy="4572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YES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2" name="Process 21"/>
          <p:cNvSpPr/>
          <p:nvPr/>
        </p:nvSpPr>
        <p:spPr>
          <a:xfrm>
            <a:off x="3429000" y="3810000"/>
            <a:ext cx="1066800" cy="7620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NO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387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Conditionals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sz="2000" dirty="0" smtClean="0">
                <a:latin typeface="Consolas"/>
                <a:cs typeface="Consolas"/>
              </a:rPr>
              <a:t> (heading &gt; 90.0)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left_wheel_vel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= 75;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right_wheel_vel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= -75;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else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left_wheel_vel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= -75;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dirty="0" err="1" smtClean="0">
                <a:latin typeface="Consolas"/>
                <a:cs typeface="Consolas"/>
              </a:rPr>
              <a:t>right_wheel_vel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= 75;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/>
                <a:cs typeface="Consolas"/>
              </a:rPr>
              <a:t>motor_set_vel</a:t>
            </a:r>
            <a:r>
              <a:rPr lang="en-US" sz="2000" dirty="0" smtClean="0">
                <a:latin typeface="Consolas"/>
                <a:cs typeface="Consolas"/>
              </a:rPr>
              <a:t>(0, </a:t>
            </a:r>
            <a:r>
              <a:rPr lang="en-US" sz="2000" dirty="0" err="1" smtClean="0">
                <a:latin typeface="Consolas"/>
                <a:cs typeface="Consolas"/>
              </a:rPr>
              <a:t>left_wheel_vel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/>
                <a:cs typeface="Consolas"/>
              </a:rPr>
              <a:t>motor_set_vel</a:t>
            </a:r>
            <a:r>
              <a:rPr lang="en-US" sz="2000" dirty="0" smtClean="0">
                <a:latin typeface="Consolas"/>
                <a:cs typeface="Consolas"/>
              </a:rPr>
              <a:t>(1, </a:t>
            </a:r>
            <a:r>
              <a:rPr lang="en-US" sz="2000" dirty="0" err="1" smtClean="0">
                <a:latin typeface="Consolas"/>
                <a:cs typeface="Consolas"/>
              </a:rPr>
              <a:t>right_wheel_vel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  <a:endParaRPr lang="en-US" sz="20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801455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Conditionals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sz="2000" dirty="0" smtClean="0">
                <a:latin typeface="Consolas"/>
                <a:cs typeface="Consolas"/>
              </a:rPr>
              <a:t> (heading &gt; 135.0)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left_wheel_vel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= 150;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right_wheel_vel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= -150;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else if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(heading &gt; 90.0)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left_wheel_vel</a:t>
            </a:r>
            <a:r>
              <a:rPr lang="en-US" sz="2000" dirty="0" smtClean="0">
                <a:latin typeface="Consolas"/>
                <a:cs typeface="Consolas"/>
              </a:rPr>
              <a:t> = 75;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dirty="0" err="1" smtClean="0">
                <a:latin typeface="Consolas"/>
                <a:cs typeface="Consolas"/>
              </a:rPr>
              <a:t>right_wheel_vel</a:t>
            </a:r>
            <a:r>
              <a:rPr lang="en-US" sz="2000" dirty="0" smtClean="0">
                <a:latin typeface="Consolas"/>
                <a:cs typeface="Consolas"/>
              </a:rPr>
              <a:t> = -75;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else</a:t>
            </a:r>
            <a:r>
              <a:rPr lang="en-US" sz="2000" dirty="0" smtClean="0">
                <a:latin typeface="Consolas"/>
                <a:cs typeface="Consolas"/>
              </a:rPr>
              <a:t>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left_wheel_vel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= -75;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dirty="0" err="1" smtClean="0">
                <a:latin typeface="Consolas"/>
                <a:cs typeface="Consolas"/>
              </a:rPr>
              <a:t>right_wheel_vel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= 75;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/>
                <a:cs typeface="Consolas"/>
              </a:rPr>
              <a:t>motor_set_vel</a:t>
            </a:r>
            <a:r>
              <a:rPr lang="en-US" sz="2000" dirty="0" smtClean="0">
                <a:latin typeface="Consolas"/>
                <a:cs typeface="Consolas"/>
              </a:rPr>
              <a:t>(0, </a:t>
            </a:r>
            <a:r>
              <a:rPr lang="en-US" sz="2000" dirty="0" err="1" smtClean="0">
                <a:latin typeface="Consolas"/>
                <a:cs typeface="Consolas"/>
              </a:rPr>
              <a:t>left_wheel_vel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/>
                <a:cs typeface="Consolas"/>
              </a:rPr>
              <a:t>motor_set_vel</a:t>
            </a:r>
            <a:r>
              <a:rPr lang="en-US" sz="2000" dirty="0" smtClean="0">
                <a:latin typeface="Consolas"/>
                <a:cs typeface="Consolas"/>
              </a:rPr>
              <a:t>(1, </a:t>
            </a:r>
            <a:r>
              <a:rPr lang="en-US" sz="2000" dirty="0" err="1" smtClean="0">
                <a:latin typeface="Consolas"/>
                <a:cs typeface="Consolas"/>
              </a:rPr>
              <a:t>right_wheel_vel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  <a:endParaRPr lang="en-US" sz="2000" dirty="0">
              <a:latin typeface="Consolas"/>
              <a:cs typeface="Consola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9120" y="2099590"/>
            <a:ext cx="2971760" cy="1601804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You can run multiple</a:t>
            </a:r>
            <a:b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mutually exclusive tests by using </a:t>
            </a:r>
            <a:r>
              <a:rPr lang="en-US" b="1" dirty="0" smtClean="0">
                <a:solidFill>
                  <a:srgbClr val="0000FF"/>
                </a:solidFill>
                <a:latin typeface="Consolas"/>
                <a:cs typeface="Consolas"/>
              </a:rPr>
              <a:t>else if</a:t>
            </a:r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You can have as many</a:t>
            </a:r>
            <a:b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tests as you want. </a:t>
            </a:r>
          </a:p>
        </p:txBody>
      </p:sp>
    </p:spTree>
    <p:extLst>
      <p:ext uri="{BB962C8B-B14F-4D97-AF65-F5344CB8AC3E}">
        <p14:creationId xmlns:p14="http://schemas.microsoft.com/office/powerpoint/2010/main" val="245627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Conditionals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sz="2000" dirty="0" smtClean="0">
                <a:latin typeface="Consolas"/>
                <a:cs typeface="Consolas"/>
              </a:rPr>
              <a:t> (heading &gt; 88.0 &amp;&amp; heading &lt; 92.0)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printf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dirty="0" smtClean="0">
                <a:solidFill>
                  <a:srgbClr val="808080"/>
                </a:solidFill>
                <a:latin typeface="Consolas"/>
                <a:cs typeface="Consolas"/>
              </a:rPr>
              <a:t>"Close enough."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  <a:tabLst>
                <a:tab pos="2741613" algn="l"/>
              </a:tabLst>
            </a:pPr>
            <a:endParaRPr lang="en-US" sz="2000" dirty="0">
              <a:latin typeface="Menlo Bold"/>
              <a:cs typeface="Menlo Bold"/>
            </a:endParaRPr>
          </a:p>
          <a:p>
            <a:pPr marL="0" indent="0">
              <a:buNone/>
              <a:tabLst>
                <a:tab pos="4575175" algn="l"/>
              </a:tabLst>
            </a:pPr>
            <a:endParaRPr lang="en-US" sz="2000" dirty="0">
              <a:latin typeface="Menlo Bold"/>
              <a:cs typeface="Menlo Bold"/>
            </a:endParaRPr>
          </a:p>
          <a:p>
            <a:pPr marL="0" indent="0">
              <a:buNone/>
              <a:tabLst>
                <a:tab pos="4575175" algn="l"/>
              </a:tabLst>
            </a:pPr>
            <a:r>
              <a:rPr lang="en-US" sz="2000" dirty="0" smtClean="0">
                <a:latin typeface="Calibri"/>
                <a:cs typeface="Calibri"/>
              </a:rPr>
              <a:t>Comparators:	   Boolean operators:</a:t>
            </a:r>
          </a:p>
          <a:p>
            <a:pPr marL="0" indent="0">
              <a:buNone/>
              <a:tabLst>
                <a:tab pos="4575175" algn="l"/>
              </a:tabLst>
            </a:pPr>
            <a:r>
              <a:rPr lang="en-US" sz="2000" dirty="0" smtClean="0">
                <a:latin typeface="Consolas"/>
                <a:cs typeface="Consolas"/>
              </a:rPr>
              <a:t>x == y  </a:t>
            </a:r>
            <a:r>
              <a:rPr lang="en-US" sz="2000" dirty="0" smtClean="0">
                <a:latin typeface="Calibri"/>
                <a:cs typeface="Calibri"/>
              </a:rPr>
              <a:t>equals</a:t>
            </a:r>
            <a:r>
              <a:rPr lang="en-US" sz="2000" dirty="0" smtClean="0">
                <a:latin typeface="Helvetica"/>
                <a:cs typeface="Helvetica"/>
              </a:rPr>
              <a:t>	   </a:t>
            </a:r>
            <a:r>
              <a:rPr lang="en-US" sz="2000" dirty="0" smtClean="0">
                <a:latin typeface="Consolas"/>
                <a:cs typeface="Consolas"/>
              </a:rPr>
              <a:t>x &amp;&amp; y </a:t>
            </a:r>
            <a:r>
              <a:rPr lang="en-US" sz="2000" dirty="0" smtClean="0">
                <a:latin typeface="Menlo Regular"/>
                <a:cs typeface="Menlo Regular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AND</a:t>
            </a:r>
          </a:p>
          <a:p>
            <a:pPr marL="0" indent="0">
              <a:buNone/>
              <a:tabLst>
                <a:tab pos="4575175" algn="l"/>
              </a:tabLst>
            </a:pPr>
            <a:r>
              <a:rPr lang="en-US" sz="2000" dirty="0" smtClean="0">
                <a:latin typeface="Consolas"/>
                <a:cs typeface="Consolas"/>
              </a:rPr>
              <a:t>x != y  </a:t>
            </a:r>
            <a:r>
              <a:rPr lang="en-US" sz="2000" dirty="0" smtClean="0">
                <a:latin typeface="Calibri"/>
                <a:cs typeface="Calibri"/>
              </a:rPr>
              <a:t>not equals</a:t>
            </a:r>
            <a:r>
              <a:rPr lang="en-US" sz="2000" dirty="0" smtClean="0">
                <a:latin typeface="Helvetica"/>
                <a:cs typeface="Helvetica"/>
              </a:rPr>
              <a:t>	   </a:t>
            </a:r>
            <a:r>
              <a:rPr lang="en-US" sz="2000" dirty="0" smtClean="0">
                <a:latin typeface="Consolas"/>
                <a:cs typeface="Consolas"/>
              </a:rPr>
              <a:t>x || y  </a:t>
            </a:r>
            <a:r>
              <a:rPr lang="en-US" sz="2000" dirty="0" smtClean="0">
                <a:latin typeface="Calibri"/>
                <a:cs typeface="Calibri"/>
              </a:rPr>
              <a:t>OR</a:t>
            </a:r>
          </a:p>
          <a:p>
            <a:pPr marL="0" indent="0">
              <a:buNone/>
              <a:tabLst>
                <a:tab pos="4575175" algn="l"/>
              </a:tabLst>
            </a:pPr>
            <a:r>
              <a:rPr lang="en-US" sz="2000" dirty="0" smtClean="0">
                <a:latin typeface="Consolas"/>
                <a:cs typeface="Consolas"/>
              </a:rPr>
              <a:t>x &lt; y   </a:t>
            </a:r>
            <a:r>
              <a:rPr lang="en-US" sz="2000" dirty="0" smtClean="0">
                <a:latin typeface="Calibri"/>
                <a:cs typeface="Calibri"/>
              </a:rPr>
              <a:t>less than</a:t>
            </a:r>
            <a:r>
              <a:rPr lang="en-US" sz="2000" dirty="0" smtClean="0">
                <a:latin typeface="Helvetica"/>
                <a:cs typeface="Helvetica"/>
              </a:rPr>
              <a:t>	   </a:t>
            </a:r>
            <a:r>
              <a:rPr lang="en-US" sz="2000" dirty="0" smtClean="0">
                <a:latin typeface="Consolas"/>
                <a:cs typeface="Consolas"/>
              </a:rPr>
              <a:t>!x      </a:t>
            </a:r>
            <a:r>
              <a:rPr lang="en-US" sz="2000" dirty="0" smtClean="0">
                <a:latin typeface="Calibri"/>
                <a:cs typeface="Calibri"/>
              </a:rPr>
              <a:t>NOT</a:t>
            </a:r>
          </a:p>
          <a:p>
            <a:pPr marL="0" indent="0">
              <a:buNone/>
              <a:tabLst>
                <a:tab pos="4575175" algn="l"/>
              </a:tabLst>
            </a:pPr>
            <a:r>
              <a:rPr lang="en-US" sz="2000" dirty="0" smtClean="0">
                <a:latin typeface="Consolas"/>
                <a:cs typeface="Consolas"/>
              </a:rPr>
              <a:t>x &gt; y   </a:t>
            </a:r>
            <a:r>
              <a:rPr lang="en-US" sz="2000" dirty="0" smtClean="0">
                <a:latin typeface="Calibri"/>
                <a:cs typeface="Calibri"/>
              </a:rPr>
              <a:t>greater than</a:t>
            </a:r>
          </a:p>
          <a:p>
            <a:pPr marL="0" indent="0">
              <a:buNone/>
              <a:tabLst>
                <a:tab pos="4575175" algn="l"/>
              </a:tabLst>
            </a:pPr>
            <a:r>
              <a:rPr lang="en-US" sz="2000" dirty="0" smtClean="0">
                <a:latin typeface="Consolas"/>
                <a:cs typeface="Consolas"/>
              </a:rPr>
              <a:t>x &lt;= y  </a:t>
            </a:r>
            <a:r>
              <a:rPr lang="en-US" sz="2000" dirty="0" smtClean="0">
                <a:latin typeface="Calibri"/>
                <a:cs typeface="Calibri"/>
              </a:rPr>
              <a:t>less than or equal to</a:t>
            </a:r>
          </a:p>
          <a:p>
            <a:pPr marL="0" indent="0">
              <a:buNone/>
              <a:tabLst>
                <a:tab pos="4575175" algn="l"/>
              </a:tabLst>
            </a:pPr>
            <a:r>
              <a:rPr lang="en-US" sz="2000" dirty="0" smtClean="0">
                <a:latin typeface="Consolas"/>
                <a:cs typeface="Consolas"/>
              </a:rPr>
              <a:t>x &gt;= y  </a:t>
            </a:r>
            <a:r>
              <a:rPr lang="en-US" sz="2000" dirty="0" smtClean="0">
                <a:latin typeface="Calibri"/>
                <a:cs typeface="Calibri"/>
              </a:rPr>
              <a:t>greater than or equal to</a:t>
            </a:r>
          </a:p>
        </p:txBody>
      </p:sp>
      <p:sp>
        <p:nvSpPr>
          <p:cNvPr id="5" name="Rectangle 4"/>
          <p:cNvSpPr/>
          <p:nvPr/>
        </p:nvSpPr>
        <p:spPr>
          <a:xfrm>
            <a:off x="5580020" y="2200603"/>
            <a:ext cx="2971760" cy="114722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You don’t need to include an </a:t>
            </a:r>
            <a:r>
              <a:rPr lang="en-US" b="1" dirty="0" smtClean="0">
                <a:solidFill>
                  <a:srgbClr val="0000FF"/>
                </a:solidFill>
                <a:latin typeface="Consolas"/>
                <a:cs typeface="Consolas"/>
              </a:rPr>
              <a:t>else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statement if you don’t need it.</a:t>
            </a:r>
          </a:p>
        </p:txBody>
      </p:sp>
    </p:spTree>
    <p:extLst>
      <p:ext uri="{BB962C8B-B14F-4D97-AF65-F5344CB8AC3E}">
        <p14:creationId xmlns:p14="http://schemas.microsoft.com/office/powerpoint/2010/main" val="1597194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Loops: </a:t>
            </a:r>
            <a:r>
              <a:rPr lang="en-US" b="1" dirty="0" smtClean="0">
                <a:latin typeface="Consolas"/>
                <a:cs typeface="Consolas"/>
              </a:rPr>
              <a:t>while</a:t>
            </a:r>
            <a:endParaRPr lang="en-US" b="1" dirty="0">
              <a:latin typeface="Consolas"/>
              <a:cs typeface="Consola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General form: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while </a:t>
            </a:r>
            <a:r>
              <a:rPr lang="en-US" sz="2000" dirty="0" smtClean="0">
                <a:latin typeface="Consolas"/>
                <a:cs typeface="Consolas"/>
              </a:rPr>
              <a:t>(&lt;</a:t>
            </a:r>
            <a:r>
              <a:rPr lang="en-US" sz="2000" i="1" dirty="0" smtClean="0">
                <a:latin typeface="Consolas"/>
                <a:cs typeface="Consolas"/>
              </a:rPr>
              <a:t>condition</a:t>
            </a:r>
            <a:r>
              <a:rPr lang="en-US" sz="2000" dirty="0" smtClean="0">
                <a:latin typeface="Consolas"/>
                <a:cs typeface="Consolas"/>
              </a:rPr>
              <a:t>&gt;)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&lt;</a:t>
            </a:r>
            <a:r>
              <a:rPr lang="en-US" sz="2000" i="1" dirty="0" smtClean="0">
                <a:latin typeface="Consolas"/>
                <a:cs typeface="Consolas"/>
              </a:rPr>
              <a:t>actions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0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Here’s a neat little trick: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while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(1) {     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loop forever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i</a:t>
            </a:r>
            <a:r>
              <a:rPr lang="en-US" sz="2000" dirty="0" smtClean="0">
                <a:latin typeface="Consolas"/>
                <a:cs typeface="Consolas"/>
              </a:rPr>
              <a:t> = </a:t>
            </a:r>
            <a:r>
              <a:rPr lang="en-US" sz="2000" dirty="0" err="1" smtClean="0">
                <a:latin typeface="Consolas"/>
                <a:cs typeface="Consolas"/>
              </a:rPr>
              <a:t>frob_read_range</a:t>
            </a:r>
            <a:r>
              <a:rPr lang="en-US" sz="2000" dirty="0" smtClean="0">
                <a:latin typeface="Consolas"/>
                <a:cs typeface="Consolas"/>
              </a:rPr>
              <a:t>(0, 100);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dirty="0" err="1" smtClean="0">
                <a:latin typeface="Consolas"/>
                <a:cs typeface="Consolas"/>
              </a:rPr>
              <a:t>printf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dirty="0" smtClean="0">
                <a:solidFill>
                  <a:srgbClr val="808080"/>
                </a:solidFill>
                <a:latin typeface="Consolas"/>
                <a:cs typeface="Consolas"/>
              </a:rPr>
              <a:t>"The </a:t>
            </a:r>
            <a:r>
              <a:rPr lang="en-US" sz="2000" dirty="0" err="1" smtClean="0">
                <a:solidFill>
                  <a:srgbClr val="808080"/>
                </a:solidFill>
                <a:latin typeface="Consolas"/>
                <a:cs typeface="Consolas"/>
              </a:rPr>
              <a:t>frob</a:t>
            </a:r>
            <a:r>
              <a:rPr lang="en-US" sz="2000" dirty="0" smtClean="0">
                <a:solidFill>
                  <a:srgbClr val="808080"/>
                </a:solidFill>
                <a:latin typeface="Consolas"/>
                <a:cs typeface="Consolas"/>
              </a:rPr>
              <a:t> is at: %d\n"</a:t>
            </a:r>
            <a:r>
              <a:rPr lang="en-US" sz="2000" dirty="0" smtClean="0">
                <a:latin typeface="Consolas"/>
                <a:cs typeface="Consolas"/>
              </a:rPr>
              <a:t>, </a:t>
            </a:r>
            <a:r>
              <a:rPr lang="en-US" sz="2000" dirty="0" err="1" smtClean="0">
                <a:latin typeface="Consolas"/>
                <a:cs typeface="Consolas"/>
              </a:rPr>
              <a:t>i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pause(200);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9749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Loops: </a:t>
            </a:r>
            <a:r>
              <a:rPr lang="en-US" b="1" dirty="0" smtClean="0">
                <a:latin typeface="Consolas"/>
                <a:cs typeface="Consolas"/>
              </a:rPr>
              <a:t>for</a:t>
            </a:r>
            <a:endParaRPr lang="en-US" b="1" dirty="0">
              <a:latin typeface="Consolas"/>
              <a:cs typeface="Consola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General form: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for </a:t>
            </a:r>
            <a:r>
              <a:rPr lang="en-US" sz="2000" dirty="0" smtClean="0">
                <a:latin typeface="Consolas"/>
                <a:cs typeface="Consolas"/>
              </a:rPr>
              <a:t>(&lt;</a:t>
            </a:r>
            <a:r>
              <a:rPr lang="en-US" sz="2000" i="1" dirty="0" smtClean="0">
                <a:latin typeface="Consolas"/>
                <a:cs typeface="Consolas"/>
              </a:rPr>
              <a:t>initialization</a:t>
            </a:r>
            <a:r>
              <a:rPr lang="en-US" sz="2000" dirty="0" smtClean="0">
                <a:latin typeface="Consolas"/>
                <a:cs typeface="Consolas"/>
              </a:rPr>
              <a:t>&gt;; &lt;</a:t>
            </a:r>
            <a:r>
              <a:rPr lang="en-US" sz="2000" i="1" dirty="0" smtClean="0">
                <a:latin typeface="Consolas"/>
                <a:cs typeface="Consolas"/>
              </a:rPr>
              <a:t>condition</a:t>
            </a:r>
            <a:r>
              <a:rPr lang="en-US" sz="2000" dirty="0" smtClean="0">
                <a:latin typeface="Consolas"/>
                <a:cs typeface="Consolas"/>
              </a:rPr>
              <a:t>&gt;; &lt;</a:t>
            </a:r>
            <a:r>
              <a:rPr lang="en-US" sz="2000" i="1" dirty="0" smtClean="0">
                <a:latin typeface="Consolas"/>
                <a:cs typeface="Consolas"/>
              </a:rPr>
              <a:t>increment</a:t>
            </a:r>
            <a:r>
              <a:rPr lang="en-US" sz="2000" dirty="0" smtClean="0">
                <a:latin typeface="Consolas"/>
                <a:cs typeface="Consolas"/>
              </a:rPr>
              <a:t>&gt;)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&lt;</a:t>
            </a:r>
            <a:r>
              <a:rPr lang="en-US" sz="2000" i="1" dirty="0" smtClean="0">
                <a:latin typeface="Consolas"/>
                <a:cs typeface="Consolas"/>
              </a:rPr>
              <a:t>actions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Menlo Bold"/>
              <a:cs typeface="Menlo Bold"/>
            </a:endParaRPr>
          </a:p>
          <a:p>
            <a:pPr marL="0" indent="0">
              <a:buNone/>
            </a:pPr>
            <a:endParaRPr lang="en-US" sz="2000" dirty="0">
              <a:latin typeface="Menlo Bold"/>
              <a:cs typeface="Menlo Bold"/>
            </a:endParaRP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</a:rPr>
              <a:t>This will print out the numbers from 1 through 10:</a:t>
            </a:r>
            <a:endParaRPr lang="en-US" sz="20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n;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for </a:t>
            </a:r>
            <a:r>
              <a:rPr lang="en-US" sz="2000" dirty="0" smtClean="0">
                <a:latin typeface="Consolas"/>
                <a:cs typeface="Consolas"/>
              </a:rPr>
              <a:t>(n = 1; n &lt;= 10; n++)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printf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dirty="0" smtClean="0">
                <a:solidFill>
                  <a:srgbClr val="808080"/>
                </a:solidFill>
                <a:latin typeface="Consolas"/>
                <a:cs typeface="Consolas"/>
              </a:rPr>
              <a:t>"%d\n"</a:t>
            </a:r>
            <a:r>
              <a:rPr lang="en-US" sz="2000" dirty="0" smtClean="0">
                <a:latin typeface="Consolas"/>
                <a:cs typeface="Consolas"/>
              </a:rPr>
              <a:t>, n);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234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libri"/>
                <a:cs typeface="Calibri"/>
              </a:rPr>
              <a:t>Example 1: Drive Straight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usetup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gyro_init</a:t>
            </a:r>
            <a:r>
              <a:rPr lang="en-US" sz="2000" dirty="0" smtClean="0">
                <a:latin typeface="Consolas"/>
                <a:cs typeface="Consolas"/>
              </a:rPr>
              <a:t>(11, 1400000L, 1000);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lang="en-US" sz="2000" b="1" dirty="0" smtClean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0;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umain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while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(1)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deg</a:t>
            </a:r>
            <a:r>
              <a:rPr lang="en-US" sz="2000" dirty="0" smtClean="0">
                <a:latin typeface="Consolas"/>
                <a:cs typeface="Consolas"/>
              </a:rPr>
              <a:t> = </a:t>
            </a:r>
            <a:r>
              <a:rPr lang="en-US" sz="2000" dirty="0" err="1" smtClean="0">
                <a:latin typeface="Consolas"/>
                <a:cs typeface="Consolas"/>
              </a:rPr>
              <a:t>gyro_get_degrees</a:t>
            </a:r>
            <a:r>
              <a:rPr lang="en-US" sz="2000" dirty="0" smtClean="0">
                <a:latin typeface="Consolas"/>
                <a:cs typeface="Consolas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dirty="0" err="1" smtClean="0">
                <a:latin typeface="Consolas"/>
                <a:cs typeface="Consolas"/>
              </a:rPr>
              <a:t>deg</a:t>
            </a:r>
            <a:r>
              <a:rPr lang="en-US" sz="2000" dirty="0" smtClean="0">
                <a:latin typeface="Consolas"/>
                <a:cs typeface="Consolas"/>
              </a:rPr>
              <a:t> &lt; 0)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        </a:t>
            </a:r>
            <a:r>
              <a:rPr lang="en-US" sz="2000" dirty="0" err="1" smtClean="0">
                <a:latin typeface="Consolas"/>
                <a:cs typeface="Consolas"/>
              </a:rPr>
              <a:t>motor_set_vel</a:t>
            </a:r>
            <a:r>
              <a:rPr lang="en-US" sz="2000" dirty="0" smtClean="0">
                <a:latin typeface="Consolas"/>
                <a:cs typeface="Consolas"/>
              </a:rPr>
              <a:t>(0, 40);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        </a:t>
            </a:r>
            <a:r>
              <a:rPr lang="en-US" sz="2000" dirty="0" err="1" smtClean="0">
                <a:latin typeface="Consolas"/>
                <a:cs typeface="Consolas"/>
              </a:rPr>
              <a:t>motor_set_vel</a:t>
            </a:r>
            <a:r>
              <a:rPr lang="en-US" sz="2000" dirty="0" smtClean="0">
                <a:latin typeface="Consolas"/>
                <a:cs typeface="Consolas"/>
              </a:rPr>
              <a:t>(1, 90);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    }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else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        </a:t>
            </a:r>
            <a:r>
              <a:rPr lang="en-US" sz="2000" dirty="0" err="1" smtClean="0">
                <a:latin typeface="Consolas"/>
                <a:cs typeface="Consolas"/>
              </a:rPr>
              <a:t>motor_set_vel</a:t>
            </a:r>
            <a:r>
              <a:rPr lang="en-US" sz="2000" dirty="0" smtClean="0">
                <a:latin typeface="Consolas"/>
                <a:cs typeface="Consolas"/>
              </a:rPr>
              <a:t>(0, 90);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        </a:t>
            </a:r>
            <a:r>
              <a:rPr lang="en-US" sz="2000" dirty="0" err="1" smtClean="0">
                <a:latin typeface="Consolas"/>
                <a:cs typeface="Consolas"/>
              </a:rPr>
              <a:t>motor_set_vel</a:t>
            </a:r>
            <a:r>
              <a:rPr lang="en-US" sz="2000" dirty="0" smtClean="0">
                <a:latin typeface="Consolas"/>
                <a:cs typeface="Consolas"/>
              </a:rPr>
              <a:t>(1, 40);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    }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}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0;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685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Example 2: Ball Dispenser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uint8_t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last_bump</a:t>
            </a:r>
            <a:r>
              <a:rPr lang="en-US" sz="2000" dirty="0" smtClean="0">
                <a:latin typeface="Consolas"/>
                <a:cs typeface="Consolas"/>
              </a:rPr>
              <a:t> =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false</a:t>
            </a:r>
            <a:r>
              <a:rPr lang="en-US" sz="20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while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(1)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uint8_t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cur_bump</a:t>
            </a:r>
            <a:r>
              <a:rPr lang="en-US" sz="2000" dirty="0" smtClean="0">
                <a:latin typeface="Consolas"/>
                <a:cs typeface="Consolas"/>
              </a:rPr>
              <a:t> = (</a:t>
            </a:r>
            <a:r>
              <a:rPr lang="en-US" sz="2000" dirty="0" err="1" smtClean="0">
                <a:latin typeface="Consolas"/>
                <a:cs typeface="Consolas"/>
              </a:rPr>
              <a:t>analog_read</a:t>
            </a:r>
            <a:r>
              <a:rPr lang="en-US" sz="2000" dirty="0" smtClean="0">
                <a:latin typeface="Consolas"/>
                <a:cs typeface="Consolas"/>
              </a:rPr>
              <a:t>(8) &lt; 500);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dirty="0" err="1" smtClean="0">
                <a:latin typeface="Consolas"/>
                <a:cs typeface="Consolas"/>
              </a:rPr>
              <a:t>cur_bump</a:t>
            </a:r>
            <a:r>
              <a:rPr lang="en-US" sz="2000" dirty="0" smtClean="0">
                <a:latin typeface="Consolas"/>
                <a:cs typeface="Consolas"/>
              </a:rPr>
              <a:t> &amp;&amp; !</a:t>
            </a:r>
            <a:r>
              <a:rPr lang="en-US" sz="2000" dirty="0" err="1" smtClean="0">
                <a:latin typeface="Consolas"/>
                <a:cs typeface="Consolas"/>
              </a:rPr>
              <a:t>last_bump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servo_set_pos</a:t>
            </a:r>
            <a:r>
              <a:rPr lang="en-US" sz="2000" dirty="0" smtClean="0">
                <a:latin typeface="Consolas"/>
                <a:cs typeface="Consolas"/>
              </a:rPr>
              <a:t>(0, 341);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    pause(300);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    </a:t>
            </a:r>
            <a:r>
              <a:rPr lang="en-US" sz="2000" dirty="0" err="1" smtClean="0">
                <a:latin typeface="Consolas"/>
                <a:cs typeface="Consolas"/>
              </a:rPr>
              <a:t>servo_set_pos</a:t>
            </a:r>
            <a:r>
              <a:rPr lang="en-US" sz="2000" dirty="0" smtClean="0">
                <a:latin typeface="Consolas"/>
                <a:cs typeface="Consolas"/>
              </a:rPr>
              <a:t>(0, 220);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    pause(400);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dirty="0" err="1" smtClean="0">
                <a:latin typeface="Consolas"/>
                <a:cs typeface="Consolas"/>
              </a:rPr>
              <a:t>last_bump</a:t>
            </a:r>
            <a:r>
              <a:rPr lang="en-US" sz="2000" dirty="0" smtClean="0">
                <a:latin typeface="Consolas"/>
                <a:cs typeface="Consolas"/>
              </a:rPr>
              <a:t> = </a:t>
            </a:r>
            <a:r>
              <a:rPr lang="en-US" sz="2000" dirty="0" err="1" smtClean="0">
                <a:latin typeface="Consolas"/>
                <a:cs typeface="Consolas"/>
              </a:rPr>
              <a:t>cur_bump</a:t>
            </a:r>
            <a:r>
              <a:rPr lang="en-US" sz="2000" dirty="0" smtClean="0">
                <a:latin typeface="Consolas"/>
                <a:cs typeface="Consolas"/>
              </a:rPr>
              <a:t>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Menlo Bold"/>
              <a:cs typeface="Menlo Bold"/>
            </a:endParaRPr>
          </a:p>
        </p:txBody>
      </p:sp>
    </p:spTree>
    <p:extLst>
      <p:ext uri="{BB962C8B-B14F-4D97-AF65-F5344CB8AC3E}">
        <p14:creationId xmlns:p14="http://schemas.microsoft.com/office/powerpoint/2010/main" val="336419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8657" y="2842769"/>
            <a:ext cx="5191931" cy="132758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Making Your Own Functions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umain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...</a:t>
            </a:r>
            <a:endParaRPr lang="en-US" sz="20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d2, d;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d2 = (</a:t>
            </a:r>
            <a:r>
              <a:rPr lang="en-US" sz="2000" dirty="0" err="1" smtClean="0">
                <a:latin typeface="Consolas"/>
                <a:cs typeface="Consolas"/>
              </a:rPr>
              <a:t>myX</a:t>
            </a:r>
            <a:r>
              <a:rPr lang="en-US" sz="2000" dirty="0" smtClean="0">
                <a:latin typeface="Consolas"/>
                <a:cs typeface="Consolas"/>
              </a:rPr>
              <a:t> - </a:t>
            </a:r>
            <a:r>
              <a:rPr lang="en-US" sz="2000" dirty="0" err="1" smtClean="0">
                <a:latin typeface="Consolas"/>
                <a:cs typeface="Consolas"/>
              </a:rPr>
              <a:t>mouseX</a:t>
            </a:r>
            <a:r>
              <a:rPr lang="en-US" sz="2000" dirty="0" smtClean="0">
                <a:latin typeface="Consolas"/>
                <a:cs typeface="Consolas"/>
              </a:rPr>
              <a:t>) * (</a:t>
            </a:r>
            <a:r>
              <a:rPr lang="en-US" sz="2000" dirty="0" err="1" smtClean="0">
                <a:latin typeface="Consolas"/>
                <a:cs typeface="Consolas"/>
              </a:rPr>
              <a:t>myX</a:t>
            </a:r>
            <a:r>
              <a:rPr lang="en-US" sz="2000" dirty="0" smtClean="0">
                <a:latin typeface="Consolas"/>
                <a:cs typeface="Consolas"/>
              </a:rPr>
              <a:t> - </a:t>
            </a:r>
            <a:r>
              <a:rPr lang="en-US" sz="2000" dirty="0" err="1" smtClean="0">
                <a:latin typeface="Consolas"/>
                <a:cs typeface="Consolas"/>
              </a:rPr>
              <a:t>mouseX</a:t>
            </a:r>
            <a:r>
              <a:rPr lang="en-US" sz="2000" dirty="0" smtClean="0">
                <a:latin typeface="Consolas"/>
                <a:cs typeface="Consolas"/>
              </a:rPr>
              <a:t>) +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     (</a:t>
            </a:r>
            <a:r>
              <a:rPr lang="en-US" sz="2000" dirty="0" err="1" smtClean="0">
                <a:latin typeface="Consolas"/>
                <a:cs typeface="Consolas"/>
              </a:rPr>
              <a:t>myY</a:t>
            </a:r>
            <a:r>
              <a:rPr lang="en-US" sz="2000" dirty="0" smtClean="0">
                <a:latin typeface="Consolas"/>
                <a:cs typeface="Consolas"/>
              </a:rPr>
              <a:t> - </a:t>
            </a:r>
            <a:r>
              <a:rPr lang="en-US" sz="2000" dirty="0" err="1" smtClean="0">
                <a:latin typeface="Consolas"/>
                <a:cs typeface="Consolas"/>
              </a:rPr>
              <a:t>mouseY</a:t>
            </a:r>
            <a:r>
              <a:rPr lang="en-US" sz="2000" dirty="0" smtClean="0">
                <a:latin typeface="Consolas"/>
                <a:cs typeface="Consolas"/>
              </a:rPr>
              <a:t>) * (</a:t>
            </a:r>
            <a:r>
              <a:rPr lang="en-US" sz="2000" dirty="0" err="1" smtClean="0">
                <a:latin typeface="Consolas"/>
                <a:cs typeface="Consolas"/>
              </a:rPr>
              <a:t>myY</a:t>
            </a:r>
            <a:r>
              <a:rPr lang="en-US" sz="2000" dirty="0" smtClean="0">
                <a:latin typeface="Consolas"/>
                <a:cs typeface="Consolas"/>
              </a:rPr>
              <a:t> - </a:t>
            </a:r>
            <a:r>
              <a:rPr lang="en-US" sz="2000" dirty="0" err="1" smtClean="0">
                <a:latin typeface="Consolas"/>
                <a:cs typeface="Consolas"/>
              </a:rPr>
              <a:t>mouseY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d = </a:t>
            </a:r>
            <a:r>
              <a:rPr lang="en-US" sz="2000" dirty="0" err="1" smtClean="0">
                <a:latin typeface="Consolas"/>
                <a:cs typeface="Consolas"/>
              </a:rPr>
              <a:t>sqrt</a:t>
            </a:r>
            <a:r>
              <a:rPr lang="en-US" sz="2000" dirty="0" smtClean="0">
                <a:latin typeface="Consolas"/>
                <a:cs typeface="Consolas"/>
              </a:rPr>
              <a:t>(d2);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(d &lt; 10.0) { 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mouse within 10 cm?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...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}</a:t>
            </a: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...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Menlo Bold"/>
              <a:cs typeface="Menlo 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84263" y="1284037"/>
            <a:ext cx="3280767" cy="1125824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This seems useful.  Can we find a way to make this code more reusable?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6224647" y="2409861"/>
            <a:ext cx="0" cy="3318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440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" y="3795169"/>
            <a:ext cx="3532094" cy="2330994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600200"/>
            <a:ext cx="2665506" cy="416859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352139"/>
            <a:ext cx="2695388" cy="1096703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What a C Program Looks Like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7744" y="5278308"/>
            <a:ext cx="1330320" cy="37837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77743" y="2724145"/>
            <a:ext cx="1356351" cy="37837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77744" y="4542363"/>
            <a:ext cx="2849674" cy="378370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#include &lt;</a:t>
            </a:r>
            <a:r>
              <a:rPr lang="en-US" sz="2000" dirty="0" err="1" smtClean="0">
                <a:solidFill>
                  <a:srgbClr val="008000"/>
                </a:solidFill>
                <a:latin typeface="Consolas"/>
                <a:cs typeface="Consolas"/>
              </a:rPr>
              <a:t>joyos.h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usetup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0;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umain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Your code here...</a:t>
            </a:r>
            <a:endParaRPr lang="en-US" sz="20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0;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  <a:endParaRPr lang="en-US" sz="2000" dirty="0">
              <a:latin typeface="Consolas"/>
              <a:cs typeface="Consola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67400" y="3276600"/>
            <a:ext cx="1709382" cy="37837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/>
                </a:solidFill>
                <a:latin typeface="Calibri"/>
                <a:cs typeface="Calibri"/>
              </a:rPr>
              <a:t>statements</a:t>
            </a:r>
            <a:endParaRPr lang="en-US" b="1" dirty="0">
              <a:solidFill>
                <a:schemeClr val="accent4"/>
              </a:solidFill>
              <a:latin typeface="Calibri"/>
              <a:cs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67400" y="3810000"/>
            <a:ext cx="1709382" cy="381000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3"/>
                </a:solidFill>
                <a:latin typeface="Calibri"/>
                <a:cs typeface="Calibri"/>
              </a:rPr>
              <a:t>comments</a:t>
            </a:r>
            <a:endParaRPr lang="en-US" b="1" dirty="0">
              <a:solidFill>
                <a:schemeClr val="accent3"/>
              </a:solidFill>
              <a:latin typeface="Calibri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67400" y="2743200"/>
            <a:ext cx="1709382" cy="381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  <a:latin typeface="Calibri"/>
                <a:cs typeface="Calibri"/>
              </a:rPr>
              <a:t>functions</a:t>
            </a:r>
            <a:endParaRPr lang="en-US" b="1" dirty="0">
              <a:solidFill>
                <a:schemeClr val="accent1"/>
              </a:solidFill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67400" y="4343400"/>
            <a:ext cx="1709382" cy="381000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/>
                </a:solidFill>
                <a:latin typeface="Calibri"/>
                <a:cs typeface="Calibri"/>
              </a:rPr>
              <a:t>preprocessor</a:t>
            </a:r>
            <a:endParaRPr lang="en-US" b="1" dirty="0">
              <a:solidFill>
                <a:schemeClr val="accent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122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4" grpId="0" animBg="1"/>
      <p:bldP spid="14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>
            <a:stCxn id="8" idx="0"/>
          </p:cNvCxnSpPr>
          <p:nvPr/>
        </p:nvCxnSpPr>
        <p:spPr>
          <a:xfrm flipH="1" flipV="1">
            <a:off x="3910869" y="4588838"/>
            <a:ext cx="8960" cy="60676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78762" y="4155926"/>
            <a:ext cx="4303474" cy="326427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569777"/>
            <a:ext cx="7985081" cy="1388434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Making Your Own Functions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5902" y="5195598"/>
            <a:ext cx="3387854" cy="1269176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Now we can call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point_near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wherever we want without copying and pasting large blocks of code!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5695" y="2525433"/>
            <a:ext cx="3068980" cy="865556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This must be placed </a:t>
            </a:r>
            <a:r>
              <a:rPr lang="en-US" b="1" i="1" dirty="0" smtClean="0">
                <a:solidFill>
                  <a:schemeClr val="tx1"/>
                </a:solidFill>
                <a:latin typeface="Calibri"/>
                <a:cs typeface="Calibri"/>
              </a:rPr>
              <a:t>above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*</a:t>
            </a:r>
            <a:r>
              <a:rPr lang="en-US" b="1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any calls we make to it.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200" y="1569778"/>
            <a:ext cx="947271" cy="32775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788026" y="1569777"/>
            <a:ext cx="4548092" cy="312811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82921" y="2359485"/>
            <a:ext cx="2797197" cy="329928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900090"/>
                </a:solidFill>
                <a:latin typeface="Consolas"/>
                <a:cs typeface="Consolas"/>
              </a:rPr>
              <a:t>uint8_t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point_near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400" dirty="0" smtClean="0">
                <a:latin typeface="Consolas"/>
                <a:cs typeface="Consolas"/>
              </a:rPr>
              <a:t> x1, </a:t>
            </a:r>
            <a:r>
              <a:rPr lang="en-US" sz="24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4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y1, </a:t>
            </a:r>
            <a:r>
              <a:rPr lang="en-US" sz="24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400" dirty="0" smtClean="0">
                <a:latin typeface="Consolas"/>
                <a:cs typeface="Consolas"/>
              </a:rPr>
              <a:t> x2, </a:t>
            </a:r>
            <a:r>
              <a:rPr lang="en-US" sz="24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400" dirty="0" smtClean="0">
                <a:latin typeface="Consolas"/>
                <a:cs typeface="Consolas"/>
              </a:rPr>
              <a:t> y2) {</a:t>
            </a:r>
            <a:endParaRPr lang="en-US" sz="2400" b="1" dirty="0">
              <a:solidFill>
                <a:srgbClr val="9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4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d2;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  d2 = (x2-x1)*(x2-x1) + (y2-y1)*(y2-y1);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nsolas"/>
                <a:cs typeface="Consolas"/>
              </a:rPr>
              <a:t>    return</a:t>
            </a:r>
            <a:r>
              <a:rPr lang="en-US" sz="24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sqrt</a:t>
            </a:r>
            <a:r>
              <a:rPr lang="en-US" sz="2400" dirty="0" smtClean="0">
                <a:latin typeface="Consolas"/>
                <a:cs typeface="Consolas"/>
              </a:rPr>
              <a:t>(d2) &lt; 10.0;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}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400" b="1" dirty="0">
              <a:solidFill>
                <a:srgbClr val="9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400" b="1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umain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2400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// ...</a:t>
            </a:r>
            <a:endParaRPr lang="en-US" sz="24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nsolas"/>
                <a:cs typeface="Consolas"/>
              </a:rPr>
              <a:t>    if</a:t>
            </a:r>
            <a:r>
              <a:rPr lang="en-US" sz="24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dirty="0" err="1" smtClean="0">
                <a:latin typeface="Consolas"/>
                <a:cs typeface="Consolas"/>
              </a:rPr>
              <a:t>point_near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dirty="0" err="1" smtClean="0">
                <a:latin typeface="Consolas"/>
                <a:cs typeface="Consolas"/>
              </a:rPr>
              <a:t>myX</a:t>
            </a:r>
            <a:r>
              <a:rPr lang="en-US" sz="2400" dirty="0" smtClean="0">
                <a:latin typeface="Consolas"/>
                <a:cs typeface="Consolas"/>
              </a:rPr>
              <a:t>, </a:t>
            </a:r>
            <a:r>
              <a:rPr lang="en-US" sz="2400" dirty="0" err="1" smtClean="0">
                <a:latin typeface="Consolas"/>
                <a:cs typeface="Consolas"/>
              </a:rPr>
              <a:t>myY</a:t>
            </a:r>
            <a:r>
              <a:rPr lang="en-US" sz="2400" dirty="0" smtClean="0">
                <a:latin typeface="Consolas"/>
                <a:cs typeface="Consolas"/>
              </a:rPr>
              <a:t>, </a:t>
            </a:r>
            <a:r>
              <a:rPr lang="en-US" sz="2400" dirty="0" err="1" smtClean="0">
                <a:latin typeface="Consolas"/>
                <a:cs typeface="Consolas"/>
              </a:rPr>
              <a:t>mouseX</a:t>
            </a:r>
            <a:r>
              <a:rPr lang="en-US" sz="2400" dirty="0" smtClean="0">
                <a:latin typeface="Consolas"/>
                <a:cs typeface="Consolas"/>
              </a:rPr>
              <a:t>, </a:t>
            </a:r>
            <a:r>
              <a:rPr lang="en-US" sz="2400" dirty="0" err="1" smtClean="0">
                <a:latin typeface="Consolas"/>
                <a:cs typeface="Consolas"/>
              </a:rPr>
              <a:t>mouseY</a:t>
            </a:r>
            <a:r>
              <a:rPr lang="en-US" sz="2400" dirty="0" smtClean="0">
                <a:latin typeface="Consolas"/>
                <a:cs typeface="Consolas"/>
              </a:rPr>
              <a:t>)) {</a:t>
            </a:r>
            <a:endParaRPr lang="en-US" sz="2400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      </a:t>
            </a: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// ...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  }</a:t>
            </a:r>
          </a:p>
          <a:p>
            <a:pPr marL="0" indent="0"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// ...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Menlo Bold"/>
              <a:cs typeface="Menlo Bol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7149" y="1156328"/>
            <a:ext cx="1351308" cy="331898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return type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33169" y="1156328"/>
            <a:ext cx="1300112" cy="331898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arguments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73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15" grpId="0" animBg="1"/>
      <p:bldP spid="25" grpId="0" animBg="1"/>
      <p:bldP spid="26" grpId="0" animBg="1"/>
      <p:bldP spid="27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57201" y="3432847"/>
            <a:ext cx="4368800" cy="1141557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1" y="4890307"/>
            <a:ext cx="4368800" cy="1141557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1600200"/>
            <a:ext cx="783887" cy="40404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Making Your Own Functions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 </a:t>
            </a:r>
            <a:r>
              <a:rPr lang="en-US" sz="2000" dirty="0" err="1" smtClean="0">
                <a:latin typeface="Consolas"/>
                <a:cs typeface="Consolas"/>
              </a:rPr>
              <a:t>set_drive_speed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int16_t </a:t>
            </a:r>
            <a:r>
              <a:rPr lang="en-US" sz="2000" dirty="0" smtClean="0">
                <a:latin typeface="Consolas"/>
                <a:cs typeface="Consolas"/>
              </a:rPr>
              <a:t>left,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int16_t </a:t>
            </a:r>
            <a:r>
              <a:rPr lang="en-US" sz="2000" dirty="0" smtClean="0">
                <a:latin typeface="Consolas"/>
                <a:cs typeface="Consolas"/>
              </a:rPr>
              <a:t>right) {</a:t>
            </a:r>
            <a:endParaRPr lang="en-US" sz="2000" b="1" dirty="0">
              <a:solidFill>
                <a:srgbClr val="9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motor_set_vel</a:t>
            </a:r>
            <a:r>
              <a:rPr lang="en-US" sz="2000" dirty="0" smtClean="0">
                <a:latin typeface="Consolas"/>
                <a:cs typeface="Consolas"/>
              </a:rPr>
              <a:t>(0, left);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dirty="0" err="1" smtClean="0">
                <a:latin typeface="Consolas"/>
                <a:cs typeface="Consolas"/>
              </a:rPr>
              <a:t>motor_set_vel</a:t>
            </a:r>
            <a:r>
              <a:rPr lang="en-US" sz="2000" dirty="0" smtClean="0">
                <a:latin typeface="Consolas"/>
                <a:cs typeface="Consolas"/>
              </a:rPr>
              <a:t>(1, -right);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b="1" dirty="0">
              <a:solidFill>
                <a:srgbClr val="9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 </a:t>
            </a:r>
            <a:r>
              <a:rPr lang="en-US" sz="2000" dirty="0" err="1" smtClean="0">
                <a:latin typeface="Consolas"/>
                <a:cs typeface="Consolas"/>
              </a:rPr>
              <a:t>drive_forward</a:t>
            </a:r>
            <a:r>
              <a:rPr lang="en-US" sz="2000" dirty="0" smtClean="0">
                <a:latin typeface="Consolas"/>
                <a:cs typeface="Consolas"/>
              </a:rPr>
              <a:t>() {</a:t>
            </a:r>
            <a:endParaRPr lang="en-US" sz="2000" b="1" dirty="0" smtClean="0">
              <a:solidFill>
                <a:srgbClr val="9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set_drive_speed</a:t>
            </a:r>
            <a:r>
              <a:rPr lang="en-US" sz="2000" dirty="0" smtClean="0">
                <a:latin typeface="Consolas"/>
                <a:cs typeface="Consolas"/>
              </a:rPr>
              <a:t>(100, 100);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 </a:t>
            </a:r>
            <a:r>
              <a:rPr lang="en-US" sz="2000" dirty="0" smtClean="0">
                <a:latin typeface="Consolas"/>
                <a:cs typeface="Consolas"/>
              </a:rPr>
              <a:t>stop(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  <a:endParaRPr lang="en-US" sz="2000" b="1" dirty="0" smtClean="0">
              <a:solidFill>
                <a:srgbClr val="9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set_drive_speed</a:t>
            </a:r>
            <a:r>
              <a:rPr lang="en-US" sz="2000" dirty="0" smtClean="0">
                <a:latin typeface="Consolas"/>
                <a:cs typeface="Consolas"/>
              </a:rPr>
              <a:t>(0, 0);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353993" y="2092654"/>
            <a:ext cx="3578950" cy="1067581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 function doesn’t have to return a value.  In this case, the return type should be </a:t>
            </a:r>
            <a:r>
              <a:rPr lang="en-US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83875" y="3432847"/>
            <a:ext cx="3319186" cy="2599017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 function doesn’t have to contain any arguments.  In this case, place the word </a:t>
            </a:r>
            <a:r>
              <a:rPr lang="en-US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in between the parentheses or don’t put anything there.</a:t>
            </a:r>
          </a:p>
          <a:p>
            <a:pPr algn="ctr"/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You would call these functions as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drive_forward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()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and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stop()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055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2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4155926"/>
            <a:ext cx="5833035" cy="1515181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976951"/>
            <a:ext cx="6729506" cy="40404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Organizing Your Code Better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Declare functions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uint8_t</a:t>
            </a:r>
            <a:r>
              <a:rPr lang="en-US" sz="2000" dirty="0" smtClean="0"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point_near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latin typeface="Consolas"/>
                <a:cs typeface="Consolas"/>
              </a:rPr>
              <a:t>,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latin typeface="Consolas"/>
                <a:cs typeface="Consolas"/>
              </a:rPr>
              <a:t>,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latin typeface="Consolas"/>
                <a:cs typeface="Consolas"/>
              </a:rPr>
              <a:t>,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endParaRPr lang="en-US" sz="2000" b="1" dirty="0">
              <a:solidFill>
                <a:srgbClr val="9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umain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body of </a:t>
            </a:r>
            <a:r>
              <a:rPr lang="en-US" sz="2000" dirty="0" err="1" smtClean="0">
                <a:solidFill>
                  <a:srgbClr val="008000"/>
                </a:solidFill>
                <a:latin typeface="Consolas"/>
                <a:cs typeface="Consolas"/>
              </a:rPr>
              <a:t>umain</a:t>
            </a:r>
            <a:endParaRPr lang="en-US" sz="20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uint8_t</a:t>
            </a:r>
            <a:r>
              <a:rPr lang="en-US" sz="2000" dirty="0" smtClean="0"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point_near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latin typeface="Consolas"/>
                <a:cs typeface="Consolas"/>
              </a:rPr>
              <a:t> x1,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y1,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                   float</a:t>
            </a:r>
            <a:r>
              <a:rPr lang="en-US" sz="2000" dirty="0" smtClean="0">
                <a:latin typeface="Consolas"/>
                <a:cs typeface="Consolas"/>
              </a:rPr>
              <a:t> x2,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latin typeface="Consolas"/>
                <a:cs typeface="Consolas"/>
              </a:rPr>
              <a:t> y2) {</a:t>
            </a:r>
            <a:endParaRPr lang="en-US" sz="2000" b="1" dirty="0" smtClean="0">
              <a:solidFill>
                <a:srgbClr val="9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body of </a:t>
            </a:r>
            <a:r>
              <a:rPr lang="en-US" sz="2000" dirty="0" err="1" smtClean="0">
                <a:solidFill>
                  <a:srgbClr val="008000"/>
                </a:solidFill>
                <a:latin typeface="Consolas"/>
                <a:cs typeface="Consolas"/>
              </a:rPr>
              <a:t>point_near</a:t>
            </a:r>
            <a:endParaRPr lang="en-US" sz="2000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4706" y="2770617"/>
            <a:ext cx="2640918" cy="995692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Alternative strategy: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Declare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a function first, and 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define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it later!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5887949" y="2482012"/>
            <a:ext cx="0" cy="288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887949" y="3766309"/>
            <a:ext cx="0" cy="288605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9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Organizing Your Code Better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057399"/>
            <a:ext cx="2590800" cy="235827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FF80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dirty="0" smtClean="0">
                <a:solidFill>
                  <a:srgbClr val="008000"/>
                </a:solidFill>
                <a:latin typeface="Consolas"/>
                <a:cs typeface="Consolas"/>
              </a:rPr>
              <a:t>#include &lt;</a:t>
            </a:r>
            <a:r>
              <a:rPr lang="en-US" sz="1300" dirty="0" err="1" smtClean="0">
                <a:solidFill>
                  <a:srgbClr val="008000"/>
                </a:solidFill>
                <a:latin typeface="Consolas"/>
                <a:cs typeface="Consolas"/>
              </a:rPr>
              <a:t>joyos.h</a:t>
            </a:r>
            <a:r>
              <a:rPr lang="en-US" sz="1300" dirty="0" smtClean="0">
                <a:solidFill>
                  <a:srgbClr val="008000"/>
                </a:solidFill>
                <a:latin typeface="Consolas"/>
                <a:cs typeface="Consolas"/>
              </a:rPr>
              <a:t>&gt;</a:t>
            </a:r>
          </a:p>
          <a:p>
            <a:endParaRPr lang="en-US" sz="1300" dirty="0" smtClean="0">
              <a:solidFill>
                <a:srgbClr val="008000"/>
              </a:solidFill>
              <a:latin typeface="Consolas"/>
              <a:cs typeface="Consolas"/>
            </a:endParaRPr>
          </a:p>
          <a:p>
            <a:r>
              <a:rPr lang="en-US" sz="1300" dirty="0" smtClean="0">
                <a:solidFill>
                  <a:srgbClr val="008000"/>
                </a:solidFill>
                <a:latin typeface="Consolas"/>
                <a:cs typeface="Consolas"/>
              </a:rPr>
              <a:t>#include "</a:t>
            </a:r>
            <a:r>
              <a:rPr lang="en-US" sz="1300" dirty="0" err="1" smtClean="0">
                <a:solidFill>
                  <a:srgbClr val="008000"/>
                </a:solidFill>
                <a:latin typeface="Consolas"/>
                <a:cs typeface="Consolas"/>
              </a:rPr>
              <a:t>point_near.h</a:t>
            </a:r>
            <a:r>
              <a:rPr lang="en-US" sz="1300" dirty="0" smtClean="0">
                <a:solidFill>
                  <a:srgbClr val="008000"/>
                </a:solidFill>
                <a:latin typeface="Consolas"/>
                <a:cs typeface="Consolas"/>
              </a:rPr>
              <a:t>"</a:t>
            </a:r>
          </a:p>
          <a:p>
            <a:endParaRPr lang="en-US" sz="13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13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cs typeface="Consolas"/>
              </a:rPr>
              <a:t>usetup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sz="13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) {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sz="1300" dirty="0" smtClean="0">
                <a:solidFill>
                  <a:srgbClr val="008000"/>
                </a:solidFill>
                <a:latin typeface="Consolas"/>
                <a:cs typeface="Consolas"/>
              </a:rPr>
              <a:t>// ...</a:t>
            </a:r>
            <a:endParaRPr lang="en-US" sz="1300" dirty="0">
              <a:solidFill>
                <a:srgbClr val="008000"/>
              </a:solidFill>
              <a:latin typeface="Consolas"/>
              <a:cs typeface="Consolas"/>
            </a:endParaRPr>
          </a:p>
          <a:p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</a:p>
          <a:p>
            <a:endParaRPr lang="en-US" sz="13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13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13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cs typeface="Consolas"/>
              </a:rPr>
              <a:t>umain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sz="13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) {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sz="1300" dirty="0" smtClean="0">
                <a:solidFill>
                  <a:srgbClr val="008000"/>
                </a:solidFill>
                <a:latin typeface="Consolas"/>
                <a:cs typeface="Consolas"/>
              </a:rPr>
              <a:t>// ...</a:t>
            </a:r>
            <a:endParaRPr lang="en-US" sz="1300" dirty="0">
              <a:solidFill>
                <a:srgbClr val="008000"/>
              </a:solidFill>
              <a:latin typeface="Consolas"/>
              <a:cs typeface="Consolas"/>
            </a:endParaRPr>
          </a:p>
          <a:p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sz="1300" dirty="0">
              <a:solidFill>
                <a:srgbClr val="000000"/>
              </a:solidFill>
              <a:latin typeface="Consolas"/>
              <a:cs typeface="Consola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2057399"/>
            <a:ext cx="2590800" cy="235827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FF80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dirty="0" smtClean="0">
                <a:solidFill>
                  <a:srgbClr val="008000"/>
                </a:solidFill>
                <a:latin typeface="Consolas"/>
                <a:cs typeface="Consolas"/>
              </a:rPr>
              <a:t>#</a:t>
            </a:r>
            <a:r>
              <a:rPr lang="en-US" sz="1300" dirty="0" err="1" smtClean="0">
                <a:solidFill>
                  <a:srgbClr val="008000"/>
                </a:solidFill>
                <a:latin typeface="Consolas"/>
                <a:cs typeface="Consolas"/>
              </a:rPr>
              <a:t>ifndef</a:t>
            </a:r>
            <a:r>
              <a:rPr lang="en-US" sz="1300" dirty="0" smtClean="0">
                <a:solidFill>
                  <a:srgbClr val="008000"/>
                </a:solidFill>
                <a:latin typeface="Consolas"/>
                <a:cs typeface="Consolas"/>
              </a:rPr>
              <a:t> __POINT_NEAR_H__</a:t>
            </a:r>
          </a:p>
          <a:p>
            <a:r>
              <a:rPr lang="en-US" sz="1300" dirty="0" smtClean="0">
                <a:solidFill>
                  <a:srgbClr val="008000"/>
                </a:solidFill>
                <a:latin typeface="Consolas"/>
                <a:cs typeface="Consolas"/>
              </a:rPr>
              <a:t>#define __POINT_NEAR_H__</a:t>
            </a:r>
          </a:p>
          <a:p>
            <a:endParaRPr lang="en-US" sz="13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1300" b="1" dirty="0" smtClean="0">
                <a:solidFill>
                  <a:srgbClr val="900090"/>
                </a:solidFill>
                <a:latin typeface="Consolas"/>
                <a:cs typeface="Consolas"/>
              </a:rPr>
              <a:t>uint8_t</a:t>
            </a:r>
            <a:r>
              <a:rPr lang="en-US" sz="13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cs typeface="Consolas"/>
              </a:rPr>
              <a:t>point_near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       </a:t>
            </a:r>
            <a:r>
              <a:rPr lang="en-US" sz="13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, </a:t>
            </a:r>
            <a:r>
              <a:rPr lang="en-US" sz="13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,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       </a:t>
            </a:r>
            <a:r>
              <a:rPr lang="en-US" sz="13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, </a:t>
            </a:r>
            <a:r>
              <a:rPr lang="en-US" sz="13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);</a:t>
            </a:r>
            <a:endParaRPr lang="en-US" sz="1300" dirty="0">
              <a:solidFill>
                <a:srgbClr val="000000"/>
              </a:solidFill>
              <a:latin typeface="Consolas"/>
              <a:cs typeface="Consolas"/>
            </a:endParaRPr>
          </a:p>
          <a:p>
            <a:endParaRPr lang="en-US" sz="1300" dirty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1300" dirty="0" smtClean="0">
                <a:solidFill>
                  <a:srgbClr val="008000"/>
                </a:solidFill>
                <a:latin typeface="Consolas"/>
                <a:cs typeface="Consolas"/>
              </a:rPr>
              <a:t>#</a:t>
            </a:r>
            <a:r>
              <a:rPr lang="en-US" sz="1300" dirty="0" err="1" smtClean="0">
                <a:solidFill>
                  <a:srgbClr val="008000"/>
                </a:solidFill>
                <a:latin typeface="Consolas"/>
                <a:cs typeface="Consolas"/>
              </a:rPr>
              <a:t>endif</a:t>
            </a:r>
            <a:endParaRPr lang="en-US" sz="1300" dirty="0">
              <a:solidFill>
                <a:srgbClr val="008000"/>
              </a:solidFill>
              <a:latin typeface="Consolas"/>
              <a:cs typeface="Consola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6600" y="2057399"/>
            <a:ext cx="2590800" cy="235827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FF80"/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dirty="0" smtClean="0">
                <a:solidFill>
                  <a:srgbClr val="008000"/>
                </a:solidFill>
                <a:latin typeface="Consolas"/>
                <a:cs typeface="Consolas"/>
              </a:rPr>
              <a:t>#include "</a:t>
            </a:r>
            <a:r>
              <a:rPr lang="en-US" sz="1300" dirty="0" err="1" smtClean="0">
                <a:solidFill>
                  <a:srgbClr val="008000"/>
                </a:solidFill>
                <a:latin typeface="Consolas"/>
                <a:cs typeface="Consolas"/>
              </a:rPr>
              <a:t>point_near.h</a:t>
            </a:r>
            <a:r>
              <a:rPr lang="en-US" sz="1300" dirty="0" smtClean="0">
                <a:solidFill>
                  <a:srgbClr val="008000"/>
                </a:solidFill>
                <a:latin typeface="Consolas"/>
                <a:cs typeface="Consolas"/>
              </a:rPr>
              <a:t>"</a:t>
            </a:r>
          </a:p>
          <a:p>
            <a:endParaRPr lang="en-US" sz="13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sz="1300" b="1" dirty="0" smtClean="0">
                <a:solidFill>
                  <a:srgbClr val="900090"/>
                </a:solidFill>
                <a:latin typeface="Consolas"/>
                <a:cs typeface="Consolas"/>
              </a:rPr>
              <a:t>uint8_t</a:t>
            </a:r>
            <a:r>
              <a:rPr lang="en-US" sz="13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cs typeface="Consolas"/>
              </a:rPr>
              <a:t>point_near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       </a:t>
            </a:r>
            <a:r>
              <a:rPr lang="en-US" sz="13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13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x1,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       </a:t>
            </a:r>
            <a:r>
              <a:rPr lang="en-US" sz="13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13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y1,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       </a:t>
            </a:r>
            <a:r>
              <a:rPr lang="en-US" sz="13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13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x2,</a:t>
            </a:r>
          </a:p>
          <a:p>
            <a:r>
              <a:rPr lang="en-US" sz="13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       </a:t>
            </a:r>
            <a:r>
              <a:rPr lang="en-US" sz="13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13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y2) {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sz="1300" dirty="0" smtClean="0">
                <a:solidFill>
                  <a:srgbClr val="008000"/>
                </a:solidFill>
                <a:latin typeface="Consolas"/>
                <a:cs typeface="Consolas"/>
              </a:rPr>
              <a:t>// ...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Consolas"/>
                <a:cs typeface="Consolas"/>
              </a:rPr>
              <a:t>}</a:t>
            </a:r>
            <a:endParaRPr lang="en-US" sz="1300" dirty="0">
              <a:solidFill>
                <a:srgbClr val="000000"/>
              </a:solidFill>
              <a:latin typeface="Consolas"/>
              <a:cs typeface="Consola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1600200"/>
            <a:ext cx="2590800" cy="457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Calibri"/>
                <a:cs typeface="Calibri"/>
              </a:rPr>
              <a:t>umain.c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76600" y="1600200"/>
            <a:ext cx="2590800" cy="457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Calibri"/>
                <a:cs typeface="Calibri"/>
              </a:rPr>
              <a:t>point_near.c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0" y="1600200"/>
            <a:ext cx="2590800" cy="457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Calibri"/>
                <a:cs typeface="Calibri"/>
              </a:rPr>
              <a:t>point_near.h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76600" y="4588838"/>
            <a:ext cx="2590800" cy="1537323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Define these new functions in this file.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96000" y="4588839"/>
            <a:ext cx="2590800" cy="1537322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Declare new functions</a:t>
            </a:r>
            <a:b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in this </a:t>
            </a:r>
            <a:r>
              <a:rPr lang="en-US" b="1" dirty="0" smtClean="0">
                <a:solidFill>
                  <a:srgbClr val="000000"/>
                </a:solidFill>
                <a:latin typeface="Calibri"/>
                <a:cs typeface="Calibri"/>
              </a:rPr>
              <a:t>header file.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" y="4647059"/>
            <a:ext cx="2590800" cy="1479103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To use these functions,</a:t>
            </a:r>
            <a:r>
              <a:rPr lang="en-US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#include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the header file at the top and pass the corresponding C file into the compiler.</a:t>
            </a:r>
          </a:p>
        </p:txBody>
      </p:sp>
    </p:spTree>
    <p:extLst>
      <p:ext uri="{BB962C8B-B14F-4D97-AF65-F5344CB8AC3E}">
        <p14:creationId xmlns:p14="http://schemas.microsoft.com/office/powerpoint/2010/main" val="1367518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The </a:t>
            </a:r>
            <a:r>
              <a:rPr lang="en-US" b="1" dirty="0" err="1" smtClean="0">
                <a:latin typeface="Calibri"/>
                <a:cs typeface="Calibri"/>
              </a:rPr>
              <a:t>Makefile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808080"/>
                </a:solidFill>
                <a:latin typeface="Consolas"/>
                <a:cs typeface="Consolas"/>
              </a:rPr>
              <a:t># User source files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USERSRC = user/robot/</a:t>
            </a:r>
            <a:r>
              <a:rPr lang="en-US" sz="2400" dirty="0" err="1" smtClean="0">
                <a:latin typeface="Consolas"/>
                <a:cs typeface="Consolas"/>
              </a:rPr>
              <a:t>umain.c</a:t>
            </a:r>
            <a:r>
              <a:rPr lang="en-US" sz="2400" dirty="0" smtClean="0">
                <a:latin typeface="Consolas"/>
                <a:cs typeface="Consolas"/>
              </a:rPr>
              <a:t> user/robot/</a:t>
            </a:r>
            <a:r>
              <a:rPr lang="en-US" sz="2400" dirty="0" err="1" smtClean="0">
                <a:latin typeface="Consolas"/>
                <a:cs typeface="Consolas"/>
              </a:rPr>
              <a:t>point_near.c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8080"/>
                </a:solidFill>
                <a:latin typeface="Consolas"/>
                <a:cs typeface="Consolas"/>
              </a:rPr>
              <a:t>#AVRDUDE_PORT = /</a:t>
            </a:r>
            <a:r>
              <a:rPr lang="en-US" sz="2400" dirty="0" err="1" smtClean="0">
                <a:solidFill>
                  <a:srgbClr val="808080"/>
                </a:solidFill>
                <a:latin typeface="Consolas"/>
                <a:cs typeface="Consolas"/>
              </a:rPr>
              <a:t>dev</a:t>
            </a:r>
            <a:r>
              <a:rPr lang="en-US" sz="2400" dirty="0" smtClean="0">
                <a:solidFill>
                  <a:srgbClr val="808080"/>
                </a:solidFill>
                <a:latin typeface="Consolas"/>
                <a:cs typeface="Consolas"/>
              </a:rPr>
              <a:t>/tty.usbserial-0000113D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AVRDUDE_PORT ?= com7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8080"/>
                </a:solidFill>
                <a:latin typeface="Consolas"/>
                <a:cs typeface="Consolas"/>
              </a:rPr>
              <a:t>#AVRDUDE_USERPORT = /</a:t>
            </a:r>
            <a:r>
              <a:rPr lang="en-US" sz="2400" dirty="0" err="1" smtClean="0">
                <a:solidFill>
                  <a:srgbClr val="808080"/>
                </a:solidFill>
                <a:latin typeface="Consolas"/>
                <a:cs typeface="Consolas"/>
              </a:rPr>
              <a:t>dev</a:t>
            </a:r>
            <a:r>
              <a:rPr lang="en-US" sz="2400" dirty="0" smtClean="0">
                <a:solidFill>
                  <a:srgbClr val="808080"/>
                </a:solidFill>
                <a:latin typeface="Consolas"/>
                <a:cs typeface="Consolas"/>
              </a:rPr>
              <a:t>/tty.usbserial-A20e1uZB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AVRDUDE_USERPORT ?= com7</a:t>
            </a:r>
          </a:p>
          <a:p>
            <a:pPr marL="0" indent="0"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CC = </a:t>
            </a:r>
            <a:r>
              <a:rPr lang="en-US" sz="2400" dirty="0" err="1" smtClean="0">
                <a:latin typeface="Consolas"/>
                <a:cs typeface="Consolas"/>
              </a:rPr>
              <a:t>avr-gcc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MCU = atmega128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OBJCOPY = </a:t>
            </a:r>
            <a:r>
              <a:rPr lang="en-US" sz="2400" dirty="0" err="1" smtClean="0">
                <a:latin typeface="Consolas"/>
                <a:cs typeface="Consolas"/>
              </a:rPr>
              <a:t>avr-objcopy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AVRDUDE = </a:t>
            </a:r>
            <a:r>
              <a:rPr lang="en-US" sz="2400" dirty="0" err="1" smtClean="0">
                <a:latin typeface="Consolas"/>
                <a:cs typeface="Consolas"/>
              </a:rPr>
              <a:t>avrdude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FTDI_EEPROM = </a:t>
            </a:r>
            <a:r>
              <a:rPr lang="en-US" sz="2400" dirty="0" err="1" smtClean="0">
                <a:latin typeface="Consolas"/>
                <a:cs typeface="Consolas"/>
              </a:rPr>
              <a:t>ftdi_eeprom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...</a:t>
            </a:r>
            <a:endParaRPr lang="en-US" sz="2000" dirty="0" smtClean="0">
              <a:latin typeface="Consolas"/>
              <a:cs typeface="Consola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0044" y="1818218"/>
            <a:ext cx="3573489" cy="50506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4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Including Libraries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We have provided you with several libraries that may be useful for performing computations.</a:t>
            </a: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/>
                <a:cs typeface="Consolas"/>
                <a:hlinkClick r:id="rId3"/>
              </a:rPr>
              <a:t>http://www.nongnu.org/avr-libc/user-manual/modules.html</a:t>
            </a:r>
            <a:endParaRPr lang="en-US" sz="1800" dirty="0" smtClean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4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For example, </a:t>
            </a:r>
            <a:r>
              <a:rPr lang="en-US" sz="2400" dirty="0" smtClean="0">
                <a:latin typeface="Consolas"/>
                <a:cs typeface="Consolas"/>
              </a:rPr>
              <a:t>&lt;</a:t>
            </a:r>
            <a:r>
              <a:rPr lang="en-US" sz="2400" dirty="0" err="1" smtClean="0">
                <a:latin typeface="Consolas"/>
                <a:cs typeface="Consolas"/>
              </a:rPr>
              <a:t>math.h</a:t>
            </a:r>
            <a:r>
              <a:rPr lang="en-US" sz="2400" dirty="0" smtClean="0">
                <a:latin typeface="Consolas"/>
                <a:cs typeface="Consolas"/>
              </a:rPr>
              <a:t>&gt;</a:t>
            </a:r>
            <a:r>
              <a:rPr lang="en-US" sz="2400" dirty="0" smtClean="0">
                <a:latin typeface="Calibri"/>
                <a:cs typeface="Calibri"/>
              </a:rPr>
              <a:t> contains </a:t>
            </a:r>
            <a:r>
              <a:rPr lang="en-US" sz="2400" dirty="0" err="1" smtClean="0">
                <a:latin typeface="Consolas"/>
                <a:cs typeface="Consolas"/>
              </a:rPr>
              <a:t>sqrt</a:t>
            </a:r>
            <a:r>
              <a:rPr lang="en-US" sz="2400" dirty="0" smtClean="0">
                <a:latin typeface="Calibri"/>
                <a:cs typeface="Calibri"/>
              </a:rPr>
              <a:t>, trig functions, mathematical constants, etc.</a:t>
            </a:r>
          </a:p>
          <a:p>
            <a:pPr marL="0" indent="0">
              <a:buNone/>
            </a:pPr>
            <a:endParaRPr lang="en-US" sz="24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&lt;</a:t>
            </a:r>
            <a:r>
              <a:rPr lang="en-US" sz="2400" dirty="0" err="1" smtClean="0">
                <a:latin typeface="Consolas"/>
                <a:cs typeface="Consolas"/>
              </a:rPr>
              <a:t>stdlib.h</a:t>
            </a:r>
            <a:r>
              <a:rPr lang="en-US" sz="2400" dirty="0" smtClean="0">
                <a:latin typeface="Consolas"/>
                <a:cs typeface="Consolas"/>
              </a:rPr>
              <a:t>&gt;</a:t>
            </a:r>
            <a:r>
              <a:rPr lang="en-US" sz="2400" dirty="0" smtClean="0">
                <a:latin typeface="Calibri"/>
                <a:cs typeface="Calibri"/>
              </a:rPr>
              <a:t> contains </a:t>
            </a:r>
            <a:r>
              <a:rPr lang="en-US" sz="2400" dirty="0" smtClean="0">
                <a:latin typeface="Consolas"/>
                <a:cs typeface="Consolas"/>
              </a:rPr>
              <a:t>abs</a:t>
            </a:r>
            <a:r>
              <a:rPr lang="en-US" sz="2400" dirty="0" smtClean="0">
                <a:latin typeface="Calibri"/>
                <a:cs typeface="Calibri"/>
              </a:rPr>
              <a:t>, random number generation, etc.</a:t>
            </a:r>
          </a:p>
          <a:p>
            <a:pPr marL="0" indent="0"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To include one of these libraries, put the following line at the top of your code with the appropriate library name: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#include &lt;</a:t>
            </a:r>
            <a:r>
              <a:rPr lang="en-US" sz="2400" dirty="0" err="1" smtClean="0">
                <a:solidFill>
                  <a:srgbClr val="008000"/>
                </a:solidFill>
                <a:latin typeface="Consolas"/>
                <a:cs typeface="Consolas"/>
              </a:rPr>
              <a:t>math.h</a:t>
            </a:r>
            <a:r>
              <a:rPr lang="en-US" sz="2400" dirty="0" smtClean="0">
                <a:solidFill>
                  <a:srgbClr val="008000"/>
                </a:solidFill>
                <a:latin typeface="Consolas"/>
                <a:cs typeface="Consolas"/>
              </a:rPr>
              <a:t>&gt;</a:t>
            </a:r>
            <a:endParaRPr lang="en-US" sz="2400" dirty="0">
              <a:solidFill>
                <a:srgbClr val="008000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11335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Defining Constants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You can also define constants like this:</a:t>
            </a:r>
          </a:p>
          <a:p>
            <a:pPr marL="0" indent="0"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#define SQRT_3            1.73205080757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#define GYRO_PIN          11</a:t>
            </a:r>
          </a:p>
          <a:p>
            <a:pPr marL="0" indent="0">
              <a:buNone/>
            </a:pPr>
            <a:endParaRPr lang="en-US" sz="20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#define LEGO_STUD_WIDTH   0.8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#define LEGO_BRICK_HEIGHT (1.2 * LEGO_STUD_WIDTH)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#define LEGO_PLATE_HEIGHT (LEGO_STUD_WIDTH / 3.0)</a:t>
            </a:r>
          </a:p>
        </p:txBody>
      </p:sp>
    </p:spTree>
    <p:extLst>
      <p:ext uri="{BB962C8B-B14F-4D97-AF65-F5344CB8AC3E}">
        <p14:creationId xmlns:p14="http://schemas.microsoft.com/office/powerpoint/2010/main" val="3457631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Common Mistakes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dirty="0" smtClean="0">
                <a:latin typeface="Consolas"/>
                <a:cs typeface="Consolas"/>
              </a:rPr>
              <a:t> x = 4;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sz="2000" dirty="0" smtClean="0">
                <a:latin typeface="Consolas"/>
                <a:cs typeface="Consolas"/>
              </a:rPr>
              <a:t> (x = 5)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printf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dirty="0" smtClean="0">
                <a:solidFill>
                  <a:srgbClr val="808080"/>
                </a:solidFill>
                <a:latin typeface="Consolas"/>
                <a:cs typeface="Consolas"/>
              </a:rPr>
              <a:t>"WTF?!\n"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a = 0.3;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b = 0.4;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sz="2000" dirty="0" smtClean="0">
                <a:latin typeface="Consolas"/>
                <a:cs typeface="Consolas"/>
              </a:rPr>
              <a:t> (a + b != 0.7)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printf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dirty="0" smtClean="0">
                <a:solidFill>
                  <a:srgbClr val="808080"/>
                </a:solidFill>
                <a:latin typeface="Consolas"/>
                <a:cs typeface="Consolas"/>
              </a:rPr>
              <a:t>"MATH FAIL!\n"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uint8_t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n;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2000" dirty="0" smtClean="0">
                <a:latin typeface="Consolas"/>
                <a:cs typeface="Consolas"/>
              </a:rPr>
              <a:t> (n = 0; n &lt; 300; n++)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printf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dirty="0" smtClean="0">
                <a:solidFill>
                  <a:srgbClr val="808080"/>
                </a:solidFill>
                <a:latin typeface="Consolas"/>
                <a:cs typeface="Consolas"/>
              </a:rPr>
              <a:t>"%d\n"</a:t>
            </a:r>
            <a:r>
              <a:rPr lang="en-US" sz="2000" dirty="0" smtClean="0">
                <a:latin typeface="Consolas"/>
                <a:cs typeface="Consolas"/>
              </a:rPr>
              <a:t>, n);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166387" y="1417637"/>
            <a:ext cx="3520412" cy="1453993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rgbClr val="000000"/>
                </a:solidFill>
                <a:latin typeface="Consolas"/>
                <a:cs typeface="Consolas"/>
              </a:rPr>
              <a:t>x = 5</a:t>
            </a:r>
            <a: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  <a:t> assigns a new value;</a:t>
            </a:r>
            <a:b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  <a:t>it does not check if </a:t>
            </a:r>
            <a:r>
              <a:rPr lang="en-US" sz="1700" dirty="0" smtClean="0">
                <a:solidFill>
                  <a:srgbClr val="000000"/>
                </a:solidFill>
                <a:latin typeface="Consolas"/>
                <a:cs typeface="Consolas"/>
              </a:rPr>
              <a:t>x</a:t>
            </a:r>
            <a: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  <a:t> equals 5.</a:t>
            </a:r>
          </a:p>
          <a:p>
            <a:pPr algn="ctr"/>
            <a: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  <a:t>Instead, use </a:t>
            </a:r>
            <a:r>
              <a:rPr lang="en-US" sz="1700" dirty="0" smtClean="0">
                <a:solidFill>
                  <a:srgbClr val="000000"/>
                </a:solidFill>
                <a:latin typeface="Consolas"/>
                <a:cs typeface="Consolas"/>
              </a:rPr>
              <a:t>x == 5</a:t>
            </a:r>
            <a:r>
              <a:rPr lang="en-US" sz="1700" dirty="0" smtClean="0">
                <a:solidFill>
                  <a:srgbClr val="000000"/>
                </a:solidFill>
                <a:latin typeface="Helvetica"/>
                <a:cs typeface="Helvetica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5166388" y="3037748"/>
            <a:ext cx="3520412" cy="1453993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  <a:t>Floating-point arithmetic is subject to rounding error.  Instead, check if</a:t>
            </a:r>
            <a:b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700" dirty="0" smtClean="0">
                <a:solidFill>
                  <a:srgbClr val="000000"/>
                </a:solidFill>
                <a:latin typeface="Consolas"/>
                <a:cs typeface="Consolas"/>
              </a:rPr>
              <a:t>a + b</a:t>
            </a:r>
            <a: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  <a:t> and 0.7 differ by at most a fixed constant </a:t>
            </a:r>
            <a:r>
              <a:rPr lang="en-US" sz="1700" dirty="0" smtClean="0">
                <a:solidFill>
                  <a:srgbClr val="000000"/>
                </a:solidFill>
                <a:latin typeface="Consolas"/>
                <a:cs typeface="Consolas"/>
              </a:rPr>
              <a:t>epsilon</a:t>
            </a:r>
            <a: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5166387" y="4672170"/>
            <a:ext cx="3520412" cy="1453993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rgbClr val="900090"/>
                </a:solidFill>
                <a:latin typeface="Consolas"/>
                <a:cs typeface="Consolas"/>
              </a:rPr>
              <a:t>uint8_t</a:t>
            </a:r>
            <a: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  <a:t>s have a maximum value of 255.  Incrementing n at this value will cause an overflow, and the value will reset to 0.  This </a:t>
            </a:r>
            <a:r>
              <a:rPr lang="en-US" sz="1700" b="1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  <a:t> loop will never terminate.</a:t>
            </a:r>
          </a:p>
        </p:txBody>
      </p:sp>
    </p:spTree>
    <p:extLst>
      <p:ext uri="{BB962C8B-B14F-4D97-AF65-F5344CB8AC3E}">
        <p14:creationId xmlns:p14="http://schemas.microsoft.com/office/powerpoint/2010/main" val="2727280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Common Mistakes, Fixed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dirty="0" smtClean="0">
                <a:latin typeface="Consolas"/>
                <a:cs typeface="Consolas"/>
              </a:rPr>
              <a:t> x = 4;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sz="2000" dirty="0" smtClean="0">
                <a:latin typeface="Consolas"/>
                <a:cs typeface="Consolas"/>
              </a:rPr>
              <a:t> (x == 5)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printf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dirty="0" smtClean="0">
                <a:solidFill>
                  <a:srgbClr val="808080"/>
                </a:solidFill>
                <a:latin typeface="Consolas"/>
                <a:cs typeface="Consolas"/>
              </a:rPr>
              <a:t>"WTF?!\n"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a = 0.3;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b = 0.4;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sz="2000" dirty="0" smtClean="0">
                <a:latin typeface="Consolas"/>
                <a:cs typeface="Consolas"/>
              </a:rPr>
              <a:t> (abs(a + b - 0.7) &gt;= 1e-6)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printf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dirty="0" smtClean="0">
                <a:solidFill>
                  <a:srgbClr val="808080"/>
                </a:solidFill>
                <a:latin typeface="Consolas"/>
                <a:cs typeface="Consolas"/>
              </a:rPr>
              <a:t>"MATH FAIL!\n"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uint16_t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n;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2000" dirty="0" smtClean="0">
                <a:latin typeface="Consolas"/>
                <a:cs typeface="Consolas"/>
              </a:rPr>
              <a:t> (n = 0; n &lt; 300; n++)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printf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dirty="0" smtClean="0">
                <a:solidFill>
                  <a:srgbClr val="808080"/>
                </a:solidFill>
                <a:latin typeface="Consolas"/>
                <a:cs typeface="Consolas"/>
              </a:rPr>
              <a:t>"%d\n"</a:t>
            </a:r>
            <a:r>
              <a:rPr lang="en-US" sz="2000" dirty="0" smtClean="0">
                <a:latin typeface="Consolas"/>
                <a:cs typeface="Consolas"/>
              </a:rPr>
              <a:t>, n);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1303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94424" y="4722365"/>
            <a:ext cx="1586870" cy="40245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Another Common Mistake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x = 5;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4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y = 2;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sz="2400" dirty="0" smtClean="0">
                <a:latin typeface="Consolas"/>
                <a:cs typeface="Consolas"/>
              </a:rPr>
              <a:t> (abs(x / y - 2.5) &gt;= 1e-6) {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err="1" smtClean="0">
                <a:latin typeface="Consolas"/>
                <a:cs typeface="Consolas"/>
              </a:rPr>
              <a:t>printf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dirty="0" smtClean="0">
                <a:solidFill>
                  <a:srgbClr val="808080"/>
                </a:solidFill>
                <a:latin typeface="Consolas"/>
                <a:cs typeface="Consolas"/>
              </a:rPr>
              <a:t>"WRONG!\n"</a:t>
            </a:r>
            <a:r>
              <a:rPr lang="en-US" sz="2400" dirty="0" smtClean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nsolas"/>
                <a:cs typeface="Consolas"/>
              </a:rPr>
              <a:t>if</a:t>
            </a:r>
            <a:r>
              <a:rPr lang="en-US" sz="2400" dirty="0" smtClean="0">
                <a:latin typeface="Consolas"/>
                <a:cs typeface="Consolas"/>
              </a:rPr>
              <a:t> (abs((</a:t>
            </a:r>
            <a:r>
              <a:rPr lang="en-US" sz="24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400" dirty="0" smtClean="0">
                <a:latin typeface="Consolas"/>
                <a:cs typeface="Consolas"/>
              </a:rPr>
              <a:t>) x / y - 2.5) &lt; 1e-6) {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err="1" smtClean="0">
                <a:latin typeface="Consolas"/>
                <a:cs typeface="Consolas"/>
              </a:rPr>
              <a:t>printf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dirty="0" smtClean="0">
                <a:solidFill>
                  <a:srgbClr val="808080"/>
                </a:solidFill>
                <a:latin typeface="Consolas"/>
                <a:cs typeface="Consolas"/>
              </a:rPr>
              <a:t>"Much better!\n"</a:t>
            </a:r>
            <a:r>
              <a:rPr lang="en-US" sz="2400" dirty="0" smtClean="0"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endParaRPr lang="en-US" sz="2400" dirty="0" smtClean="0">
              <a:latin typeface="Consolas"/>
              <a:cs typeface="Consola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0235" y="2972081"/>
            <a:ext cx="3905624" cy="1659684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  <a:t>When dividing two integers, the remainder is dropped.</a:t>
            </a:r>
            <a:b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  <a:t>You need to explicitly </a:t>
            </a:r>
            <a:r>
              <a:rPr lang="en-US" sz="1700" b="1" dirty="0" smtClean="0">
                <a:solidFill>
                  <a:srgbClr val="000000"/>
                </a:solidFill>
                <a:latin typeface="Calibri"/>
                <a:cs typeface="Calibri"/>
              </a:rPr>
              <a:t>cast</a:t>
            </a:r>
            <a:r>
              <a:rPr lang="en-US" sz="1700" dirty="0" smtClean="0">
                <a:solidFill>
                  <a:srgbClr val="000000"/>
                </a:solidFill>
                <a:latin typeface="Calibri"/>
                <a:cs typeface="Calibri"/>
              </a:rPr>
              <a:t> one of the operands of the division to a float in order to get a decimal answer.</a:t>
            </a:r>
            <a:endParaRPr lang="en-US" sz="1700" b="1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442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A More Interesting Program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umain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Turn motor 0 on</a:t>
            </a:r>
            <a:endParaRPr lang="en-US" sz="20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motor_set_vel</a:t>
            </a:r>
            <a:r>
              <a:rPr lang="en-US" sz="2000" dirty="0" smtClean="0">
                <a:latin typeface="Consolas"/>
                <a:cs typeface="Consolas"/>
              </a:rPr>
              <a:t>(0, 200);</a:t>
            </a: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Wait 3 seconds</a:t>
            </a:r>
            <a:endParaRPr lang="en-US" sz="20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pause(3000);</a:t>
            </a: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Turn motor 0 off</a:t>
            </a:r>
            <a:endParaRPr lang="en-US" sz="20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motor_set_vel</a:t>
            </a:r>
            <a:r>
              <a:rPr lang="en-US" sz="2000" dirty="0" smtClean="0">
                <a:latin typeface="Consolas"/>
                <a:cs typeface="Consolas"/>
              </a:rPr>
              <a:t>(0, 0);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0;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  <a:endParaRPr lang="en-US" sz="20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63863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Partial Function Reference</a:t>
            </a:r>
            <a:endParaRPr lang="en-US" b="1" dirty="0">
              <a:latin typeface="Calibri"/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361584"/>
              </p:ext>
            </p:extLst>
          </p:nvPr>
        </p:nvGraphicFramePr>
        <p:xfrm>
          <a:off x="457200" y="1417638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5825"/>
                <a:gridCol w="4703775"/>
              </a:tblGrid>
              <a:tr h="3157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Function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digital_read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(pin)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Reads the input on a pin.  Returns 0 or 1.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analog_read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(pin)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Reads the analog voltage on a pin.  Returns a number between 0 and 1023, which correspond to 0 V and 5 V respectively.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motor_set_vel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(motor,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vel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Sets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the velocity on the specified motor. 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vel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ranges from </a:t>
                      </a:r>
                      <a:r>
                        <a:rPr lang="en-US" sz="1600" dirty="0" smtClean="0">
                          <a:latin typeface="Calibri"/>
                          <a:cs typeface="Calibri"/>
                        </a:rPr>
                        <a:t>−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255 to 255.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motor_brake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(motor)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“Brakes” the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specified motor.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servo_set_pos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(servo,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pos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Sets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the specified servo to a specified position. 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pos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ranges from 0 to 511.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servo_disable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(servo)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Turns off control signals to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a servo.  This is useful for stopping continuous rotation servos.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frob_read_range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(low, high)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Reads the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frob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knob.  Returns an integer between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low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and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high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pause(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millis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Pauses the program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for a certain number of milliseconds.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88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Partial Function Reference</a:t>
            </a:r>
            <a:endParaRPr lang="en-US" b="1" dirty="0">
              <a:latin typeface="Calibri"/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14714"/>
              </p:ext>
            </p:extLst>
          </p:nvPr>
        </p:nvGraphicFramePr>
        <p:xfrm>
          <a:off x="457200" y="1417638"/>
          <a:ext cx="82296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575"/>
                <a:gridCol w="5281025"/>
              </a:tblGrid>
              <a:tr h="3157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Function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printf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str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,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params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...)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Prints text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to the USB port.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go_click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Pause the program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until the GO button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is pressed.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stop_click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Pause the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program until the STOP button is pressed.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go_press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Returns 1 if the GO button is pressed, 0 otherwise.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stop_press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Returns 1 if the STOP button is pressed, 0 otherwise.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encoder_read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(pin)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Returns the number of encoder clicks that have happened on a particular encoder since it was last reset.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encoder_reset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(pin)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Resets the counter for the given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encoder to 0.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get_time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Returns the number of milliseconds that have passed since the </a:t>
                      </a: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HappyBoard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was turned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on.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1576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get_time_us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onsolas"/>
                          <a:cs typeface="Consolas"/>
                        </a:rPr>
                        <a:t>()</a:t>
                      </a:r>
                      <a:endParaRPr lang="en-US" sz="1600" dirty="0">
                        <a:solidFill>
                          <a:srgbClr val="000000"/>
                        </a:solidFill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Returns the number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of microseconds that have passed since the </a:t>
                      </a:r>
                      <a:r>
                        <a:rPr lang="en-US" sz="1600" baseline="0" dirty="0" err="1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HappyBoard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 was turned on.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881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6800" y="2005812"/>
            <a:ext cx="3535082" cy="3751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libri"/>
                <a:cs typeface="Calibri"/>
              </a:rPr>
              <a:t>The Obligatory “Hello World”</a:t>
            </a:r>
            <a:endParaRPr lang="en-US" b="1" dirty="0">
              <a:latin typeface="Calibri"/>
              <a:cs typeface="Calibri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138307" y="2211764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052707" y="1378735"/>
            <a:ext cx="2683430" cy="166605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function writes a particular string to the USB serial port of the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HappyBoard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.</a:t>
            </a:r>
            <a:endParaRPr lang="en-US" i="1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5732" y="2005812"/>
            <a:ext cx="317488" cy="375187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35676" y="4992884"/>
            <a:ext cx="6672648" cy="139973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To view the output on your computer: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Windows users: Termite or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PuTTY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Mac/Linux users: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$ screen &lt;</a:t>
            </a:r>
            <a:r>
              <a:rPr lang="en-US" i="1" dirty="0" err="1" smtClean="0">
                <a:solidFill>
                  <a:schemeClr val="tx1"/>
                </a:solidFill>
                <a:latin typeface="Consolas"/>
                <a:cs typeface="Consolas"/>
              </a:rPr>
              <a:t>portname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&gt; &lt;</a:t>
            </a:r>
            <a:r>
              <a:rPr lang="en-US" i="1" dirty="0" err="1" smtClean="0">
                <a:solidFill>
                  <a:schemeClr val="tx1"/>
                </a:solidFill>
                <a:latin typeface="Consolas"/>
                <a:cs typeface="Consolas"/>
              </a:rPr>
              <a:t>baudrate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umain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dirty="0" err="1" smtClean="0">
                <a:latin typeface="Consolas"/>
                <a:cs typeface="Consolas"/>
              </a:rPr>
              <a:t>printf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dirty="0" smtClean="0">
                <a:solidFill>
                  <a:srgbClr val="808080"/>
                </a:solidFill>
                <a:latin typeface="Consolas"/>
                <a:cs typeface="Consolas"/>
              </a:rPr>
              <a:t>"Hello world!\n"</a:t>
            </a:r>
            <a:r>
              <a:rPr lang="en-US" sz="2000" dirty="0" smtClean="0">
                <a:latin typeface="Consolas"/>
                <a:cs typeface="Consolas"/>
              </a:rPr>
              <a:t>);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0;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  <a:endParaRPr lang="en-US" sz="2000" dirty="0">
              <a:latin typeface="Consolas"/>
              <a:cs typeface="Consolas"/>
            </a:endParaRPr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4044476" y="2496442"/>
            <a:ext cx="0" cy="937968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77582" y="3434410"/>
            <a:ext cx="1933788" cy="707086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</a:gra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'\n'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denotes</a:t>
            </a:r>
            <a:b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the end of a line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36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9" grpId="0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Variables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umain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uint8_t </a:t>
            </a:r>
            <a:r>
              <a:rPr lang="en-US" sz="2000" dirty="0" smtClean="0">
                <a:latin typeface="Consolas"/>
                <a:cs typeface="Consolas"/>
              </a:rPr>
              <a:t>x = 12;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uint8_t </a:t>
            </a:r>
            <a:r>
              <a:rPr lang="en-US" sz="2000" dirty="0" smtClean="0">
                <a:latin typeface="Consolas"/>
                <a:cs typeface="Consolas"/>
              </a:rPr>
              <a:t>y = 15;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uint8_t </a:t>
            </a:r>
            <a:r>
              <a:rPr lang="en-US" sz="2000" dirty="0" smtClean="0">
                <a:latin typeface="Consolas"/>
                <a:cs typeface="Consolas"/>
              </a:rPr>
              <a:t>z = 19;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z = x + y;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x = 41;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x = x - 4;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y *= 7;      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y = y * 7;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z++;         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// z += 1;</a:t>
            </a:r>
            <a:endParaRPr lang="en-US" sz="20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x = (y - 6) / (x - z);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0;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  <a:endParaRPr lang="en-US" sz="2000" dirty="0">
              <a:latin typeface="Consolas"/>
              <a:cs typeface="Consola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88172" y="2396880"/>
            <a:ext cx="914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x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02572" y="2396880"/>
            <a:ext cx="914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12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88172" y="2854080"/>
            <a:ext cx="914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y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02572" y="2854080"/>
            <a:ext cx="914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15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88172" y="3311280"/>
            <a:ext cx="914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z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02572" y="3311280"/>
            <a:ext cx="914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19</a:t>
            </a:r>
            <a:endParaRPr lang="en-US" dirty="0">
              <a:latin typeface="Consolas"/>
              <a:cs typeface="Consola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7500" y="2178050"/>
            <a:ext cx="6858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17500" y="2546350"/>
            <a:ext cx="6858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17500" y="2908300"/>
            <a:ext cx="6858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17500" y="3276600"/>
            <a:ext cx="6858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17500" y="3632200"/>
            <a:ext cx="6858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7500" y="4000500"/>
            <a:ext cx="6858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17500" y="4362450"/>
            <a:ext cx="6858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17500" y="4730750"/>
            <a:ext cx="6858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17500" y="5099050"/>
            <a:ext cx="6858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17500" y="5461000"/>
            <a:ext cx="68580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802572" y="3311280"/>
            <a:ext cx="9144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27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02316" y="2396880"/>
            <a:ext cx="914400" cy="457200"/>
          </a:xfrm>
          <a:prstGeom prst="rect">
            <a:avLst/>
          </a:prstGeom>
          <a:solidFill>
            <a:srgbClr val="FCD5B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41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02316" y="2396880"/>
            <a:ext cx="914400" cy="457200"/>
          </a:xfrm>
          <a:prstGeom prst="rect">
            <a:avLst/>
          </a:prstGeom>
          <a:solidFill>
            <a:srgbClr val="FCD5B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37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02572" y="2854080"/>
            <a:ext cx="914400" cy="457200"/>
          </a:xfrm>
          <a:prstGeom prst="rect">
            <a:avLst/>
          </a:prstGeom>
          <a:solidFill>
            <a:srgbClr val="FCD5B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105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802316" y="3311280"/>
            <a:ext cx="9144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28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02572" y="2396880"/>
            <a:ext cx="914400" cy="457200"/>
          </a:xfrm>
          <a:prstGeom prst="rect">
            <a:avLst/>
          </a:prstGeom>
          <a:solidFill>
            <a:srgbClr val="FCD5B5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/>
                <a:cs typeface="Consolas"/>
              </a:rPr>
              <a:t>11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92288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1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566740" y="1600200"/>
            <a:ext cx="2329699" cy="725242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Data Types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900090"/>
                </a:solidFill>
                <a:latin typeface="Menlo Bold"/>
                <a:cs typeface="Menlo Bold"/>
              </a:rPr>
              <a:t>    </a:t>
            </a:r>
            <a:r>
              <a:rPr lang="en-US" sz="4000" b="1" dirty="0" smtClean="0">
                <a:solidFill>
                  <a:srgbClr val="900090"/>
                </a:solidFill>
                <a:latin typeface="Consolas"/>
                <a:cs typeface="Consolas"/>
              </a:rPr>
              <a:t>uint8_t </a:t>
            </a:r>
            <a:r>
              <a:rPr lang="en-US" sz="4000" dirty="0" smtClean="0">
                <a:latin typeface="Consolas"/>
                <a:cs typeface="Consolas"/>
              </a:rPr>
              <a:t>x = 12;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728290" y="2450366"/>
            <a:ext cx="0" cy="8541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386575" y="3304539"/>
            <a:ext cx="2683430" cy="1399739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This means that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is:</a:t>
            </a:r>
          </a:p>
          <a:p>
            <a:pPr marL="342900" indent="-342900" algn="ctr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unsigned</a:t>
            </a:r>
          </a:p>
          <a:p>
            <a:pPr marL="342900" indent="-342900" algn="ctr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 integer</a:t>
            </a:r>
          </a:p>
          <a:p>
            <a:pPr marL="342900" indent="-342900" algn="ctr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8 bits wide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386575" y="4704278"/>
            <a:ext cx="2683430" cy="1139993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In other words:</a:t>
            </a:r>
          </a:p>
          <a:p>
            <a:pPr algn="ctr"/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0 ≤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≤ 2</a:t>
            </a:r>
            <a:r>
              <a:rPr lang="en-US" baseline="30000" dirty="0" smtClean="0">
                <a:solidFill>
                  <a:schemeClr val="tx1"/>
                </a:solidFill>
                <a:latin typeface="Calibri"/>
                <a:cs typeface="Calibri"/>
              </a:rPr>
              <a:t>8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– 1</a:t>
            </a:r>
          </a:p>
        </p:txBody>
      </p:sp>
    </p:spTree>
    <p:extLst>
      <p:ext uri="{BB962C8B-B14F-4D97-AF65-F5344CB8AC3E}">
        <p14:creationId xmlns:p14="http://schemas.microsoft.com/office/powerpoint/2010/main" val="230619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Data Types: Integers</a:t>
            </a:r>
            <a:endParaRPr lang="en-US" b="1" dirty="0">
              <a:latin typeface="Calibri"/>
              <a:cs typeface="Calibri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385362"/>
              </p:ext>
            </p:extLst>
          </p:nvPr>
        </p:nvGraphicFramePr>
        <p:xfrm>
          <a:off x="457200" y="1600200"/>
          <a:ext cx="8229600" cy="402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8506"/>
                <a:gridCol w="3246625"/>
                <a:gridCol w="31744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Number of bits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Signed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Unsigned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900090"/>
                          </a:solidFill>
                          <a:latin typeface="Consolas"/>
                          <a:cs typeface="Consolas"/>
                        </a:rPr>
                        <a:t>int8_t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−2</a:t>
                      </a:r>
                      <a:r>
                        <a:rPr lang="en-US" baseline="30000" dirty="0" smtClean="0">
                          <a:latin typeface="Calibri"/>
                          <a:cs typeface="Calibri"/>
                        </a:rPr>
                        <a:t>7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2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7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−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−128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127</a:t>
                      </a:r>
                      <a:endParaRPr lang="en-US" b="0" dirty="0" smtClean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900090"/>
                          </a:solidFill>
                          <a:latin typeface="Consolas"/>
                          <a:cs typeface="Consolas"/>
                        </a:rPr>
                        <a:t>uint8_t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0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2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−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dk1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dk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255</a:t>
                      </a:r>
                      <a:endParaRPr lang="en-US" b="0" dirty="0" smtClean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16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900090"/>
                          </a:solidFill>
                          <a:latin typeface="Consolas"/>
                          <a:cs typeface="Consolas"/>
                        </a:rPr>
                        <a:t>int16_t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−2</a:t>
                      </a:r>
                      <a:r>
                        <a:rPr lang="en-US" baseline="30000" dirty="0" smtClean="0">
                          <a:latin typeface="Calibri"/>
                          <a:cs typeface="Calibri"/>
                        </a:rPr>
                        <a:t>15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≤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2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15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−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−32,768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32,767</a:t>
                      </a:r>
                      <a:endParaRPr lang="en-US" b="0" dirty="0" smtClean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900090"/>
                          </a:solidFill>
                          <a:latin typeface="Consolas"/>
                          <a:cs typeface="Consolas"/>
                        </a:rPr>
                        <a:t>uint16_t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0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2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16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−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dk1"/>
                          </a:solidFill>
                          <a:latin typeface="Calibri"/>
                          <a:cs typeface="Calibri"/>
                        </a:rPr>
                        <a:t>0</a:t>
                      </a:r>
                      <a:r>
                        <a:rPr lang="en-US" b="0" baseline="0" dirty="0" smtClean="0">
                          <a:solidFill>
                            <a:schemeClr val="dk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65,535</a:t>
                      </a:r>
                      <a:endParaRPr lang="en-US" b="0" dirty="0" smtClean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32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900090"/>
                          </a:solidFill>
                          <a:latin typeface="Consolas"/>
                          <a:cs typeface="Consolas"/>
                        </a:rPr>
                        <a:t>int32_t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−2</a:t>
                      </a:r>
                      <a:r>
                        <a:rPr lang="en-US" baseline="30000" dirty="0" smtClean="0">
                          <a:latin typeface="Calibri"/>
                          <a:cs typeface="Calibri"/>
                        </a:rPr>
                        <a:t>31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2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31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−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−2.15 × 10</a:t>
                      </a:r>
                      <a:r>
                        <a:rPr lang="en-US" baseline="30000" dirty="0" smtClean="0">
                          <a:latin typeface="Calibri"/>
                          <a:cs typeface="Calibri"/>
                        </a:rPr>
                        <a:t>9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2.15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× 10</a:t>
                      </a:r>
                      <a:r>
                        <a:rPr lang="en-US" baseline="30000" dirty="0" smtClean="0">
                          <a:latin typeface="Calibri"/>
                          <a:cs typeface="Calibri"/>
                        </a:rPr>
                        <a:t>9</a:t>
                      </a:r>
                      <a:endParaRPr lang="en-US" b="0" dirty="0" smtClean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900090"/>
                          </a:solidFill>
                          <a:latin typeface="Consolas"/>
                          <a:cs typeface="Consolas"/>
                        </a:rPr>
                        <a:t>uint32_t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0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2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32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−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0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4.3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× 10</a:t>
                      </a:r>
                      <a:r>
                        <a:rPr lang="en-US" baseline="30000" dirty="0" smtClean="0">
                          <a:latin typeface="Calibri"/>
                          <a:cs typeface="Calibri"/>
                        </a:rPr>
                        <a:t>9</a:t>
                      </a:r>
                      <a:endParaRPr lang="en-US" b="0" dirty="0" smtClean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64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900090"/>
                          </a:solidFill>
                          <a:latin typeface="Consolas"/>
                          <a:cs typeface="Consolas"/>
                        </a:rPr>
                        <a:t>int64_t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−2</a:t>
                      </a:r>
                      <a:r>
                        <a:rPr lang="en-US" baseline="30000" dirty="0" smtClean="0">
                          <a:latin typeface="Calibri"/>
                          <a:cs typeface="Calibri"/>
                        </a:rPr>
                        <a:t>63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2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63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−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−9.22 × 10</a:t>
                      </a:r>
                      <a:r>
                        <a:rPr lang="en-US" baseline="30000" dirty="0" smtClean="0">
                          <a:latin typeface="Calibri"/>
                          <a:cs typeface="Calibri"/>
                        </a:rPr>
                        <a:t>18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9.22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× 10</a:t>
                      </a:r>
                      <a:r>
                        <a:rPr lang="en-US" baseline="30000" dirty="0" smtClean="0">
                          <a:latin typeface="Calibri"/>
                          <a:cs typeface="Calibri"/>
                        </a:rPr>
                        <a:t>18</a:t>
                      </a:r>
                      <a:endParaRPr lang="en-US" b="0" dirty="0" smtClean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900090"/>
                          </a:solidFill>
                          <a:latin typeface="Consolas"/>
                          <a:cs typeface="Consolas"/>
                        </a:rPr>
                        <a:t>uint64_t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/>
                          <a:cs typeface="Calibri"/>
                        </a:rPr>
                        <a:t>0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2</a:t>
                      </a:r>
                      <a:r>
                        <a:rPr lang="en-US" b="0" baseline="3000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64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−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0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≤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onsolas"/>
                          <a:cs typeface="Consolas"/>
                        </a:rPr>
                        <a:t>x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≤ 18.4 </a:t>
                      </a:r>
                      <a:r>
                        <a:rPr lang="en-US" dirty="0" smtClean="0">
                          <a:latin typeface="Calibri"/>
                          <a:cs typeface="Calibri"/>
                        </a:rPr>
                        <a:t>× 10</a:t>
                      </a:r>
                      <a:r>
                        <a:rPr lang="en-US" baseline="30000" dirty="0" smtClean="0">
                          <a:latin typeface="Calibri"/>
                          <a:cs typeface="Calibri"/>
                        </a:rPr>
                        <a:t>18</a:t>
                      </a:r>
                      <a:endParaRPr lang="en-US" b="0" dirty="0" smtClean="0">
                        <a:latin typeface="Calibri"/>
                        <a:cs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83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/>
                <a:cs typeface="Calibri"/>
              </a:rPr>
              <a:t>Data Types: Real Numbers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latin typeface="+mj-lt"/>
                <a:cs typeface="Helvetica"/>
              </a:rPr>
              <a:t> (32-bit)</a:t>
            </a:r>
          </a:p>
          <a:p>
            <a:pPr>
              <a:buFontTx/>
              <a:buChar char="•"/>
            </a:pPr>
            <a:r>
              <a:rPr lang="en-US" sz="2000" dirty="0" smtClean="0">
                <a:latin typeface="+mj-lt"/>
                <a:cs typeface="Helvetica"/>
              </a:rPr>
              <a:t>−3.4 × 10</a:t>
            </a:r>
            <a:r>
              <a:rPr lang="en-US" sz="2000" baseline="30000" dirty="0" smtClean="0">
                <a:latin typeface="+mj-lt"/>
                <a:cs typeface="Helvetica"/>
              </a:rPr>
              <a:t>38</a:t>
            </a:r>
            <a:r>
              <a:rPr lang="en-US" sz="2000" dirty="0" smtClean="0">
                <a:latin typeface="+mj-lt"/>
                <a:cs typeface="Helvetica"/>
              </a:rPr>
              <a:t> 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  <a:cs typeface="Helvetica"/>
              </a:rPr>
              <a:t>≤ </a:t>
            </a:r>
            <a:r>
              <a:rPr lang="en-US" sz="2000" b="0" dirty="0" smtClean="0">
                <a:solidFill>
                  <a:schemeClr val="tx1"/>
                </a:solidFill>
                <a:latin typeface="Consolas"/>
                <a:cs typeface="Consolas"/>
              </a:rPr>
              <a:t>x</a:t>
            </a:r>
            <a:r>
              <a:rPr lang="en-US" sz="2000" b="0" dirty="0" smtClean="0">
                <a:solidFill>
                  <a:schemeClr val="tx1"/>
                </a:solidFill>
                <a:latin typeface="+mj-lt"/>
                <a:cs typeface="Helvetica"/>
              </a:rPr>
              <a:t> ≤</a:t>
            </a:r>
            <a:r>
              <a:rPr lang="en-US" sz="2000" dirty="0" smtClean="0">
                <a:latin typeface="+mj-lt"/>
                <a:cs typeface="Helvetica"/>
              </a:rPr>
              <a:t> 3.4 × 10</a:t>
            </a:r>
            <a:r>
              <a:rPr lang="en-US" sz="2000" baseline="30000" dirty="0" smtClean="0">
                <a:latin typeface="+mj-lt"/>
                <a:cs typeface="Helvetica"/>
              </a:rPr>
              <a:t>38</a:t>
            </a:r>
            <a:endParaRPr lang="en-US" sz="2000" dirty="0">
              <a:latin typeface="+mj-lt"/>
              <a:cs typeface="Helvetica"/>
            </a:endParaRPr>
          </a:p>
          <a:p>
            <a:pPr>
              <a:buFontTx/>
              <a:buChar char="•"/>
            </a:pPr>
            <a:r>
              <a:rPr lang="en-US" sz="2000" dirty="0" smtClean="0">
                <a:latin typeface="+mj-lt"/>
                <a:cs typeface="Helvetica"/>
              </a:rPr>
              <a:t>smallest positive value is approximately 1.18 × 10</a:t>
            </a:r>
            <a:r>
              <a:rPr lang="en-US" sz="2000" baseline="30000" dirty="0" smtClean="0">
                <a:latin typeface="+mj-lt"/>
                <a:cs typeface="Helvetica"/>
              </a:rPr>
              <a:t>−38</a:t>
            </a:r>
            <a:endParaRPr lang="en-US" sz="2000" dirty="0" smtClean="0">
              <a:latin typeface="+mj-lt"/>
              <a:cs typeface="Helvetica"/>
            </a:endParaRPr>
          </a:p>
          <a:p>
            <a:pPr>
              <a:buFontTx/>
              <a:buChar char="•"/>
            </a:pPr>
            <a:r>
              <a:rPr lang="en-US" sz="2000" dirty="0" smtClean="0">
                <a:latin typeface="+mj-lt"/>
                <a:cs typeface="Helvetica"/>
              </a:rPr>
              <a:t>always signed</a:t>
            </a:r>
          </a:p>
          <a:p>
            <a:pPr>
              <a:buFontTx/>
              <a:buChar char="•"/>
            </a:pPr>
            <a:r>
              <a:rPr lang="en-US" sz="2000" dirty="0" smtClean="0">
                <a:latin typeface="+mj-lt"/>
                <a:cs typeface="Helvetica"/>
              </a:rPr>
              <a:t>around 7 significant figures of accuracy</a:t>
            </a:r>
            <a:endParaRPr lang="en-US" sz="2000" dirty="0">
              <a:latin typeface="+mj-lt"/>
              <a:cs typeface="Helvetica"/>
            </a:endParaRPr>
          </a:p>
          <a:p>
            <a:pPr>
              <a:buFontTx/>
              <a:buChar char="•"/>
            </a:pPr>
            <a:endParaRPr lang="en-US" sz="2000" dirty="0" smtClean="0">
              <a:latin typeface="+mj-lt"/>
              <a:cs typeface="Helvetica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Helvetica"/>
              </a:rPr>
              <a:t>For the compiler (</a:t>
            </a:r>
            <a:r>
              <a:rPr lang="en-US" sz="2000" dirty="0" err="1" smtClean="0">
                <a:latin typeface="+mj-lt"/>
                <a:cs typeface="Helvetica"/>
              </a:rPr>
              <a:t>avr-gcc</a:t>
            </a:r>
            <a:r>
              <a:rPr lang="en-US" sz="2000" dirty="0" smtClean="0">
                <a:latin typeface="+mj-lt"/>
                <a:cs typeface="Helvetica"/>
              </a:rPr>
              <a:t>) we’re using,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double</a:t>
            </a:r>
            <a:r>
              <a:rPr lang="en-US" sz="2000" dirty="0" smtClean="0">
                <a:latin typeface="+mj-lt"/>
                <a:cs typeface="Helvetica"/>
              </a:rPr>
              <a:t> is the same as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900090"/>
              </a:solidFill>
              <a:latin typeface="+mj-lt"/>
              <a:cs typeface="Menlo Bold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Helvetica"/>
              </a:rPr>
              <a:t>Examples:</a:t>
            </a:r>
            <a:endParaRPr lang="en-US" sz="2000" dirty="0">
              <a:latin typeface="+mj-lt"/>
              <a:cs typeface="Helvetica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g = -9.80665;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cs typeface="Consolas"/>
              </a:rPr>
              <a:t>avogadro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 = 6.022e23;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float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charge = 1.6e-19;</a:t>
            </a:r>
            <a:endParaRPr lang="en-US" sz="2000" dirty="0">
              <a:solidFill>
                <a:srgbClr val="000000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202686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Helvetica"/>
              </a:rPr>
              <a:t>Printing Values of Variables</a:t>
            </a:r>
            <a:endParaRPr lang="en-US" b="1" dirty="0">
              <a:cs typeface="Helvetic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0" y="5105400"/>
            <a:ext cx="4114800" cy="1600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latin typeface="Consolas"/>
                <a:cs typeface="Consolas"/>
              </a:rPr>
              <a:t>32 plus 11 equals 43</a:t>
            </a:r>
          </a:p>
          <a:p>
            <a:r>
              <a:rPr lang="en-US" dirty="0" smtClean="0">
                <a:latin typeface="Consolas"/>
                <a:cs typeface="Consolas"/>
              </a:rPr>
              <a:t>32 minus 11 equals 21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073513" y="3448842"/>
            <a:ext cx="3350134" cy="3751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662706" y="3448842"/>
            <a:ext cx="1048762" cy="3751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rgbClr val="900090"/>
                </a:solidFill>
                <a:latin typeface="Consolas"/>
                <a:cs typeface="Consolas"/>
              </a:rPr>
              <a:t>int</a:t>
            </a:r>
            <a:r>
              <a:rPr lang="en-US" sz="2000" dirty="0" smtClean="0">
                <a:solidFill>
                  <a:srgbClr val="900090"/>
                </a:solidFill>
                <a:latin typeface="Consolas"/>
                <a:cs typeface="Consolas"/>
              </a:rPr>
              <a:t> </a:t>
            </a:r>
            <a:r>
              <a:rPr lang="en-US" sz="2000" dirty="0" err="1" smtClean="0">
                <a:latin typeface="Consolas"/>
                <a:cs typeface="Consolas"/>
              </a:rPr>
              <a:t>umain</a:t>
            </a:r>
            <a:r>
              <a:rPr lang="en-US" sz="2000" dirty="0" smtClean="0">
                <a:latin typeface="Consolas"/>
                <a:cs typeface="Consolas"/>
              </a:rPr>
              <a:t>(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void</a:t>
            </a:r>
            <a:r>
              <a:rPr lang="en-US" sz="2000" dirty="0" smtClean="0">
                <a:latin typeface="Consolas"/>
                <a:cs typeface="Consolas"/>
              </a:rPr>
              <a:t>) {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   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uint8_t </a:t>
            </a:r>
            <a:r>
              <a:rPr lang="en-US" sz="2000" dirty="0" smtClean="0">
                <a:latin typeface="Consolas"/>
                <a:cs typeface="Consolas"/>
              </a:rPr>
              <a:t>x = 32;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uint8_t </a:t>
            </a:r>
            <a:r>
              <a:rPr lang="en-US" sz="2000" dirty="0" smtClean="0">
                <a:latin typeface="Consolas"/>
                <a:cs typeface="Consolas"/>
              </a:rPr>
              <a:t>y = 11;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</a:t>
            </a:r>
            <a:r>
              <a:rPr lang="en-US" sz="2000" b="1" dirty="0" smtClean="0">
                <a:solidFill>
                  <a:srgbClr val="900090"/>
                </a:solidFill>
                <a:latin typeface="Consolas"/>
                <a:cs typeface="Consolas"/>
              </a:rPr>
              <a:t>uint8_t </a:t>
            </a:r>
            <a:r>
              <a:rPr lang="en-US" sz="2000" dirty="0" smtClean="0">
                <a:latin typeface="Consolas"/>
                <a:cs typeface="Consolas"/>
              </a:rPr>
              <a:t>z = x + y;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00FF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cs typeface="Consolas"/>
              </a:rPr>
              <a:t>printf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sz="2000" dirty="0" smtClean="0">
                <a:solidFill>
                  <a:srgbClr val="808080"/>
                </a:solidFill>
                <a:latin typeface="Consolas"/>
                <a:cs typeface="Consolas"/>
              </a:rPr>
              <a:t>"%d plus %d equals %d\n"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, x, y, z);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   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cs typeface="Consolas"/>
              </a:rPr>
              <a:t>printf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sz="2000" dirty="0" smtClean="0">
                <a:solidFill>
                  <a:srgbClr val="808080"/>
                </a:solidFill>
                <a:latin typeface="Consolas"/>
                <a:cs typeface="Consolas"/>
              </a:rPr>
              <a:t>"%d minus %d equals %d\n"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cs typeface="Consolas"/>
              </a:rPr>
              <a:t>, x, y, x-y);</a:t>
            </a:r>
            <a:endParaRPr lang="en-US" sz="2000" dirty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00FF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nsolas"/>
                <a:cs typeface="Consolas"/>
              </a:rPr>
              <a:t>    return</a:t>
            </a:r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0;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}</a:t>
            </a:r>
            <a:endParaRPr lang="en-US" sz="2000" dirty="0">
              <a:latin typeface="Consolas"/>
              <a:cs typeface="Consola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01745" y="1414129"/>
            <a:ext cx="2971760" cy="1601804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  <a:cs typeface="Helvetica"/>
              </a:rPr>
              <a:t>The special formatters, indicated by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%d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Helvetica"/>
              </a:rPr>
              <a:t>, are</a:t>
            </a:r>
            <a:br>
              <a:rPr lang="en-US" dirty="0" smtClean="0">
                <a:solidFill>
                  <a:schemeClr val="tx1"/>
                </a:solidFill>
                <a:latin typeface="+mj-lt"/>
                <a:cs typeface="Helvetica"/>
              </a:rPr>
            </a:br>
            <a:r>
              <a:rPr lang="en-US" dirty="0" smtClean="0">
                <a:solidFill>
                  <a:schemeClr val="tx1"/>
                </a:solidFill>
                <a:latin typeface="+mj-lt"/>
                <a:cs typeface="Helvetica"/>
              </a:rPr>
              <a:t>replaced by the values of these variables.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184682" y="3015933"/>
            <a:ext cx="0" cy="3318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642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1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7411</TotalTime>
  <Words>2688</Words>
  <Application>Microsoft Macintosh PowerPoint</Application>
  <PresentationFormat>On-screen Show (4:3)</PresentationFormat>
  <Paragraphs>500</Paragraphs>
  <Slides>31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An Introduction to C</vt:lpstr>
      <vt:lpstr>What a C Program Looks Like</vt:lpstr>
      <vt:lpstr>A More Interesting Program</vt:lpstr>
      <vt:lpstr>The Obligatory “Hello World”</vt:lpstr>
      <vt:lpstr>Variables</vt:lpstr>
      <vt:lpstr>Data Types</vt:lpstr>
      <vt:lpstr>Data Types: Integers</vt:lpstr>
      <vt:lpstr>Data Types: Real Numbers</vt:lpstr>
      <vt:lpstr>Printing Values of Variables</vt:lpstr>
      <vt:lpstr>Other printf Formatters</vt:lpstr>
      <vt:lpstr>Conditionals</vt:lpstr>
      <vt:lpstr>Conditionals</vt:lpstr>
      <vt:lpstr>Conditionals</vt:lpstr>
      <vt:lpstr>Conditionals</vt:lpstr>
      <vt:lpstr>Loops: while</vt:lpstr>
      <vt:lpstr>Loops: for</vt:lpstr>
      <vt:lpstr>Example 1: Drive Straight</vt:lpstr>
      <vt:lpstr>Example 2: Ball Dispenser</vt:lpstr>
      <vt:lpstr>Making Your Own Functions</vt:lpstr>
      <vt:lpstr>Making Your Own Functions</vt:lpstr>
      <vt:lpstr>Making Your Own Functions</vt:lpstr>
      <vt:lpstr>Organizing Your Code Better</vt:lpstr>
      <vt:lpstr>Organizing Your Code Better</vt:lpstr>
      <vt:lpstr>The Makefile</vt:lpstr>
      <vt:lpstr>Including Libraries</vt:lpstr>
      <vt:lpstr>Defining Constants</vt:lpstr>
      <vt:lpstr>Common Mistakes</vt:lpstr>
      <vt:lpstr>Common Mistakes, Fixed</vt:lpstr>
      <vt:lpstr>Another Common Mistake</vt:lpstr>
      <vt:lpstr>Partial Function Reference</vt:lpstr>
      <vt:lpstr>Partial Function 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C</dc:title>
  <dc:creator>Adam Gleitman</dc:creator>
  <cp:lastModifiedBy>Adam Gleitman</cp:lastModifiedBy>
  <cp:revision>125</cp:revision>
  <dcterms:created xsi:type="dcterms:W3CDTF">2013-12-26T04:57:31Z</dcterms:created>
  <dcterms:modified xsi:type="dcterms:W3CDTF">2014-01-08T16:30:53Z</dcterms:modified>
</cp:coreProperties>
</file>